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mp4"/>
  <Default Extension="emf" ContentType="image/x-emf"/>
  <Default Extension="rels" ContentType="application/vnd.openxmlformats-package.relationships+xml"/>
  <Default Extension="wdp" ContentType="image/vnd.ms-photo"/>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65" r:id="rId4"/>
    <p:sldId id="258" r:id="rId5"/>
    <p:sldId id="278" r:id="rId6"/>
    <p:sldId id="259" r:id="rId7"/>
    <p:sldId id="262" r:id="rId8"/>
    <p:sldId id="266" r:id="rId9"/>
    <p:sldId id="263" r:id="rId10"/>
    <p:sldId id="264" r:id="rId11"/>
    <p:sldId id="260" r:id="rId12"/>
    <p:sldId id="273" r:id="rId13"/>
    <p:sldId id="269" r:id="rId14"/>
    <p:sldId id="270" r:id="rId15"/>
    <p:sldId id="272" r:id="rId16"/>
    <p:sldId id="274" r:id="rId17"/>
    <p:sldId id="267" r:id="rId18"/>
    <p:sldId id="268" r:id="rId19"/>
    <p:sldId id="277" r:id="rId20"/>
    <p:sldId id="275" r:id="rId21"/>
    <p:sldId id="271" r:id="rId22"/>
    <p:sldId id="27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19"/>
    <p:restoredTop sz="73422" autoAdjust="0"/>
  </p:normalViewPr>
  <p:slideViewPr>
    <p:cSldViewPr snapToGrid="0" snapToObjects="1">
      <p:cViewPr>
        <p:scale>
          <a:sx n="125" d="100"/>
          <a:sy n="125" d="100"/>
        </p:scale>
        <p:origin x="4024" y="608"/>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esProps" Target="presProps.xml"/><Relationship Id="rId26" Type="http://schemas.openxmlformats.org/officeDocument/2006/relationships/viewProps" Target="viewProps.xml"/><Relationship Id="rId27" Type="http://schemas.openxmlformats.org/officeDocument/2006/relationships/theme" Target="theme/theme1.xml"/><Relationship Id="rId28"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C2E754-4E7E-2A41-AD07-77E3718C1E31}" type="datetimeFigureOut">
              <a:rPr lang="en-US" smtClean="0"/>
              <a:t>4/25/19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9C9A0D-46CC-9142-A262-AC7505C96155}" type="slidenum">
              <a:rPr lang="en-US" smtClean="0"/>
              <a:t>‹#›</a:t>
            </a:fld>
            <a:endParaRPr lang="en-US"/>
          </a:p>
        </p:txBody>
      </p:sp>
    </p:spTree>
    <p:extLst>
      <p:ext uri="{BB962C8B-B14F-4D97-AF65-F5344CB8AC3E}">
        <p14:creationId xmlns:p14="http://schemas.microsoft.com/office/powerpoint/2010/main" val="36054358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a:t>
            </a:fld>
            <a:endParaRPr lang="en-US"/>
          </a:p>
        </p:txBody>
      </p:sp>
    </p:spTree>
    <p:extLst>
      <p:ext uri="{BB962C8B-B14F-4D97-AF65-F5344CB8AC3E}">
        <p14:creationId xmlns:p14="http://schemas.microsoft.com/office/powerpoint/2010/main" val="306080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t>
            </a:r>
            <a:r>
              <a:rPr lang="en-US" baseline="0" smtClean="0"/>
              <a:t>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10</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fast as the human brain</a:t>
            </a:r>
          </a:p>
          <a:p>
            <a:r>
              <a:rPr lang="en-GB" dirty="0" smtClean="0"/>
              <a:t>This one needs its</a:t>
            </a:r>
            <a:r>
              <a:rPr lang="en-GB" baseline="0" dirty="0" smtClean="0"/>
              <a:t> own power station</a:t>
            </a:r>
          </a:p>
          <a:p>
            <a:r>
              <a:rPr lang="en-GB" baseline="0" dirty="0" smtClean="0"/>
              <a:t>The carbon cost</a:t>
            </a:r>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11</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fast as the human brain</a:t>
            </a:r>
          </a:p>
          <a:p>
            <a:r>
              <a:rPr lang="en-GB" dirty="0" smtClean="0"/>
              <a:t>This one needs its</a:t>
            </a:r>
            <a:r>
              <a:rPr lang="en-GB" baseline="0" dirty="0" smtClean="0"/>
              <a:t> own power station</a:t>
            </a:r>
          </a:p>
          <a:p>
            <a:r>
              <a:rPr lang="en-GB" baseline="0" dirty="0" smtClean="0"/>
              <a:t>The carbon cost</a:t>
            </a:r>
          </a:p>
          <a:p>
            <a:endParaRPr lang="en-GB" baseline="0" dirty="0" smtClean="0"/>
          </a:p>
          <a:p>
            <a:r>
              <a:rPr lang="en-GB" baseline="0" dirty="0" smtClean="0"/>
              <a:t>As a scientist this provides a lot of </a:t>
            </a:r>
            <a:r>
              <a:rPr lang="en-GB" baseline="0" dirty="0" err="1" smtClean="0"/>
              <a:t>oppoortunities</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12</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Put in a possible new material</a:t>
            </a:r>
          </a:p>
          <a:p>
            <a:r>
              <a:rPr lang="en-GB" baseline="0" dirty="0" smtClean="0"/>
              <a:t>The computer solves the equations</a:t>
            </a:r>
          </a:p>
          <a:p>
            <a:r>
              <a:rPr lang="en-GB" baseline="0" dirty="0" smtClean="0"/>
              <a:t>Simulating what is happening</a:t>
            </a:r>
          </a:p>
          <a:p>
            <a:r>
              <a:rPr lang="en-GB" baseline="0" dirty="0" smtClean="0"/>
              <a:t>And out comes the answer</a:t>
            </a:r>
          </a:p>
          <a:p>
            <a:r>
              <a:rPr lang="en-GB" baseline="0" dirty="0" smtClean="0"/>
              <a:t>Materials design </a:t>
            </a:r>
            <a:r>
              <a:rPr lang="mr-IN" baseline="0" dirty="0" smtClean="0"/>
              <a:t>–</a:t>
            </a:r>
            <a:r>
              <a:rPr lang="en-GB" baseline="0" dirty="0" smtClean="0"/>
              <a:t> should be able to find new materials faster.</a:t>
            </a:r>
          </a:p>
          <a:p>
            <a:endParaRPr lang="en-GB" baseline="0" dirty="0" smtClean="0"/>
          </a:p>
          <a:p>
            <a:r>
              <a:rPr lang="en-GB" baseline="0" dirty="0" smtClean="0"/>
              <a:t>See if can find </a:t>
            </a:r>
            <a:r>
              <a:rPr lang="en-GB" baseline="0" dirty="0" err="1" smtClean="0"/>
              <a:t>aron’s</a:t>
            </a:r>
            <a:r>
              <a:rPr lang="en-GB" baseline="0" dirty="0" smtClean="0"/>
              <a:t> list</a:t>
            </a:r>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13</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Put in a possible new material</a:t>
            </a:r>
          </a:p>
          <a:p>
            <a:r>
              <a:rPr lang="en-GB" baseline="0" dirty="0" smtClean="0"/>
              <a:t>The computer solves the equations</a:t>
            </a:r>
          </a:p>
          <a:p>
            <a:r>
              <a:rPr lang="en-GB" baseline="0" dirty="0" smtClean="0"/>
              <a:t>Simulating what is happening</a:t>
            </a:r>
          </a:p>
          <a:p>
            <a:r>
              <a:rPr lang="en-GB" baseline="0" dirty="0" smtClean="0"/>
              <a:t>And out comes the answer</a:t>
            </a:r>
          </a:p>
          <a:p>
            <a:r>
              <a:rPr lang="en-GB" baseline="0" dirty="0" smtClean="0"/>
              <a:t>Materials design </a:t>
            </a:r>
            <a:r>
              <a:rPr lang="mr-IN" baseline="0" dirty="0" smtClean="0"/>
              <a:t>–</a:t>
            </a:r>
            <a:r>
              <a:rPr lang="en-GB" baseline="0" dirty="0" smtClean="0"/>
              <a:t> should be able to find new </a:t>
            </a:r>
            <a:r>
              <a:rPr lang="en-GB" baseline="0" smtClean="0"/>
              <a:t>materials faster.</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14</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Put in a possible new material</a:t>
            </a:r>
          </a:p>
          <a:p>
            <a:r>
              <a:rPr lang="en-GB" baseline="0" dirty="0" smtClean="0"/>
              <a:t>The computer solves the equations</a:t>
            </a:r>
          </a:p>
          <a:p>
            <a:r>
              <a:rPr lang="en-GB" baseline="0" dirty="0" smtClean="0"/>
              <a:t>Simulating what is happening</a:t>
            </a:r>
          </a:p>
          <a:p>
            <a:r>
              <a:rPr lang="en-GB" baseline="0" dirty="0" smtClean="0"/>
              <a:t>And out comes the answer</a:t>
            </a:r>
          </a:p>
          <a:p>
            <a:r>
              <a:rPr lang="en-GB" baseline="0" dirty="0" smtClean="0"/>
              <a:t>Materials design </a:t>
            </a:r>
            <a:r>
              <a:rPr lang="mr-IN" baseline="0" dirty="0" smtClean="0"/>
              <a:t>–</a:t>
            </a:r>
            <a:r>
              <a:rPr lang="en-GB" baseline="0" dirty="0" smtClean="0"/>
              <a:t> should be able to find new materials faster.</a:t>
            </a:r>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15</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to</a:t>
            </a:r>
            <a:r>
              <a:rPr lang="en-GB" baseline="0" dirty="0" smtClean="0"/>
              <a:t> solve these complicated equation</a:t>
            </a:r>
          </a:p>
          <a:p>
            <a:r>
              <a:rPr lang="en-GB" baseline="0" dirty="0" smtClean="0"/>
              <a:t>We use two things: we have to make some approximations which means are answers aren’t exact </a:t>
            </a:r>
            <a:r>
              <a:rPr lang="mr-IN" baseline="0" dirty="0" smtClean="0"/>
              <a:t>–</a:t>
            </a:r>
            <a:r>
              <a:rPr lang="en-GB" baseline="0" dirty="0" smtClean="0"/>
              <a:t> but they are close.</a:t>
            </a:r>
          </a:p>
          <a:p>
            <a:r>
              <a:rPr lang="en-GB" baseline="0" dirty="0" smtClean="0"/>
              <a:t>And the second thing we need is we need big computers  - and I mean </a:t>
            </a:r>
            <a:r>
              <a:rPr lang="en-GB" baseline="0" dirty="0" err="1" smtClean="0"/>
              <a:t>biiiig</a:t>
            </a:r>
            <a:r>
              <a:rPr lang="en-GB" baseline="0" dirty="0" smtClean="0"/>
              <a:t> </a:t>
            </a:r>
            <a:r>
              <a:rPr lang="en-GB" baseline="0" dirty="0" err="1" smtClean="0"/>
              <a:t>comi</a:t>
            </a:r>
            <a:r>
              <a:rPr lang="en-GB" baseline="0" dirty="0" smtClean="0"/>
              <a:t>=</a:t>
            </a:r>
            <a:r>
              <a:rPr lang="en-GB" baseline="0" dirty="0" err="1" smtClean="0"/>
              <a:t>puters</a:t>
            </a:r>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16</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fast as the human brain</a:t>
            </a:r>
          </a:p>
          <a:p>
            <a:r>
              <a:rPr lang="en-GB" dirty="0" smtClean="0"/>
              <a:t>This one needs its</a:t>
            </a:r>
            <a:r>
              <a:rPr lang="en-GB" baseline="0" dirty="0" smtClean="0"/>
              <a:t> own power station</a:t>
            </a:r>
          </a:p>
          <a:p>
            <a:r>
              <a:rPr lang="en-GB" baseline="0" dirty="0" smtClean="0"/>
              <a:t>The carbon cost</a:t>
            </a:r>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17</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fast as the human brain</a:t>
            </a:r>
          </a:p>
          <a:p>
            <a:r>
              <a:rPr lang="en-GB" dirty="0" smtClean="0"/>
              <a:t>This one needs its</a:t>
            </a:r>
            <a:r>
              <a:rPr lang="en-GB" baseline="0" dirty="0" smtClean="0"/>
              <a:t> own power station</a:t>
            </a:r>
          </a:p>
          <a:p>
            <a:r>
              <a:rPr lang="en-GB" baseline="0" dirty="0" smtClean="0"/>
              <a:t>The carbon cost</a:t>
            </a:r>
          </a:p>
          <a:p>
            <a:endParaRPr lang="en-GB" baseline="0" dirty="0" smtClean="0"/>
          </a:p>
          <a:p>
            <a:endParaRPr lang="en-GB" baseline="0" dirty="0" smtClean="0"/>
          </a:p>
          <a:p>
            <a:r>
              <a:rPr lang="en-GB" baseline="0" dirty="0" smtClean="0"/>
              <a:t>So I’ve talked about this amazing important question I am lucky enough to be working on, the super-cool supercomputers that I get to use So I found the question I wanted to study, but there was one other thing that I said earlier that was stopping me return to physics. Can anyone remember what it is?</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18</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off, Einstein did a lot of</a:t>
            </a:r>
            <a:r>
              <a:rPr lang="en-GB" baseline="0" dirty="0" smtClean="0"/>
              <a:t> good physics. I’m not criticising </a:t>
            </a:r>
            <a:r>
              <a:rPr lang="en-GB" baseline="0" dirty="0" err="1" smtClean="0"/>
              <a:t>einstein</a:t>
            </a:r>
            <a:r>
              <a:rPr lang="en-GB" baseline="0" dirty="0" smtClean="0"/>
              <a:t> as a person or a physicist. But there is a bit of a cult that has built up around him  - this idea that he is a genius, and that to do physics you too need to be a genius. I do think you need to have basic mathematical skills in place, I do think you need a good work ethic, I think you need to be interested  in the topic </a:t>
            </a:r>
            <a:r>
              <a:rPr lang="mr-IN" baseline="0" dirty="0" smtClean="0"/>
              <a:t>–</a:t>
            </a:r>
            <a:r>
              <a:rPr lang="en-GB" baseline="0" dirty="0" smtClean="0"/>
              <a:t> but I don’t think you need to be a genius. But we carry this idea around: that to do physics you need to be extra special, to do physics you need to be a </a:t>
            </a:r>
            <a:r>
              <a:rPr lang="en-GB" baseline="0" dirty="0" err="1" smtClean="0"/>
              <a:t>gensus</a:t>
            </a:r>
            <a:r>
              <a:rPr lang="en-GB" baseline="0" dirty="0" smtClean="0"/>
              <a:t>.</a:t>
            </a:r>
          </a:p>
          <a:p>
            <a:endParaRPr lang="en-GB" baseline="0" dirty="0" smtClean="0"/>
          </a:p>
          <a:p>
            <a:r>
              <a:rPr lang="en-GB" baseline="0" dirty="0" smtClean="0"/>
              <a:t>But this leads to problems. Because for those of us who do not feel like a genius, you think</a:t>
            </a:r>
          </a:p>
          <a:p>
            <a:r>
              <a:rPr lang="en-GB" baseline="0" dirty="0" smtClean="0"/>
              <a:t> </a:t>
            </a:r>
            <a:r>
              <a:rPr lang="en-GB" dirty="0" smtClean="0"/>
              <a:t>It leads to imposter</a:t>
            </a:r>
            <a:r>
              <a:rPr lang="en-GB" baseline="0" dirty="0" smtClean="0"/>
              <a:t> syndrome </a:t>
            </a:r>
            <a:r>
              <a:rPr lang="mr-IN" baseline="0" dirty="0" smtClean="0"/>
              <a:t>–</a:t>
            </a:r>
            <a:r>
              <a:rPr lang="en-GB" baseline="0" dirty="0" smtClean="0"/>
              <a:t> who has heard of this?</a:t>
            </a:r>
          </a:p>
          <a:p>
            <a:r>
              <a:rPr lang="en-GB" baseline="0" dirty="0" smtClean="0"/>
              <a:t>This is the feeling that you are an imposter </a:t>
            </a:r>
            <a:r>
              <a:rPr lang="mr-IN" baseline="0" dirty="0" smtClean="0"/>
              <a:t>–</a:t>
            </a:r>
            <a:r>
              <a:rPr lang="en-GB" baseline="0" dirty="0" smtClean="0"/>
              <a:t> that you are just pretending to be a physicists, a scientist </a:t>
            </a:r>
            <a:r>
              <a:rPr lang="mr-IN" baseline="0" dirty="0" smtClean="0"/>
              <a:t>–</a:t>
            </a:r>
            <a:r>
              <a:rPr lang="en-GB" baseline="0" dirty="0" smtClean="0"/>
              <a:t> that some day someone will come along, tap you on the back and say “you know nothing!”, what are you doing here?! Get out of here. Get home! </a:t>
            </a:r>
          </a:p>
          <a:p>
            <a:endParaRPr lang="en-GB" baseline="0" dirty="0" smtClean="0"/>
          </a:p>
          <a:p>
            <a:r>
              <a:rPr lang="en-GB" baseline="0" dirty="0" err="1" smtClean="0"/>
              <a:t>Sociolgists</a:t>
            </a:r>
            <a:r>
              <a:rPr lang="en-GB" baseline="0" dirty="0" smtClean="0"/>
              <a:t> have been studying imposter syndrome and they have found that Certain groups of people are more susceptible to imposter syndrome. Women are more susceptible, people from working class backgrounds are more susceptible </a:t>
            </a:r>
            <a:r>
              <a:rPr lang="mr-IN" baseline="0" dirty="0" smtClean="0"/>
              <a:t>–</a:t>
            </a:r>
            <a:r>
              <a:rPr lang="en-GB" baseline="0" dirty="0" smtClean="0"/>
              <a:t> I fall into both of these categories and it’s certainly something I felt throughout my undergraduate degree and that I still do today, to be honest </a:t>
            </a:r>
            <a:r>
              <a:rPr lang="mr-IN" baseline="0" dirty="0" smtClean="0"/>
              <a:t>–</a:t>
            </a:r>
            <a:r>
              <a:rPr lang="en-GB" baseline="0" dirty="0" smtClean="0"/>
              <a:t> but less so because I . Anyone can feel like an imposter, but I’m saying you’re more likely to feel this way</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19</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2</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Physics can be</a:t>
            </a:r>
            <a:r>
              <a:rPr lang="en-GB" baseline="0" dirty="0" smtClean="0"/>
              <a:t> used to answer some of the most pressing questions.</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Hear from you over the break what you care about </a:t>
            </a:r>
            <a:r>
              <a:rPr lang="mr-IN" dirty="0" smtClean="0"/>
              <a:t>–</a:t>
            </a:r>
            <a:r>
              <a:rPr lang="en-US" dirty="0" smtClean="0"/>
              <a:t> discuss with people. OK if not got something straight away.</a:t>
            </a:r>
          </a:p>
          <a:p>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20</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Put in a possible new material</a:t>
            </a:r>
          </a:p>
          <a:p>
            <a:r>
              <a:rPr lang="en-GB" baseline="0" dirty="0" smtClean="0"/>
              <a:t>The computer solves the equations</a:t>
            </a:r>
          </a:p>
          <a:p>
            <a:r>
              <a:rPr lang="en-GB" baseline="0" dirty="0" smtClean="0"/>
              <a:t>Simulating what is happening</a:t>
            </a:r>
          </a:p>
          <a:p>
            <a:r>
              <a:rPr lang="en-GB" baseline="0" dirty="0" smtClean="0"/>
              <a:t>And out comes the answer</a:t>
            </a:r>
          </a:p>
          <a:p>
            <a:r>
              <a:rPr lang="en-GB" baseline="0" dirty="0" smtClean="0"/>
              <a:t>Materials design </a:t>
            </a:r>
            <a:r>
              <a:rPr lang="mr-IN" baseline="0" dirty="0" smtClean="0"/>
              <a:t>–</a:t>
            </a:r>
            <a:r>
              <a:rPr lang="en-GB" baseline="0" dirty="0" smtClean="0"/>
              <a:t> should be able to find new </a:t>
            </a:r>
            <a:r>
              <a:rPr lang="en-GB" baseline="0" smtClean="0"/>
              <a:t>materials faster.</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21</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Variou</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22</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3</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t>
            </a:r>
            <a:r>
              <a:rPr lang="en-US" baseline="0" smtClean="0"/>
              <a:t>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4</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5</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things: no-one did science but did</a:t>
            </a:r>
            <a:r>
              <a:rPr lang="en-GB" baseline="0" dirty="0" smtClean="0"/>
              <a:t> works that were very meaningful to them and I’ll come back to that</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6</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And</a:t>
            </a:r>
          </a:p>
          <a:p>
            <a:endParaRPr lang="en-US" baseline="0" dirty="0" smtClean="0"/>
          </a:p>
          <a:p>
            <a:r>
              <a:rPr lang="en-US" baseline="0" dirty="0" smtClean="0"/>
              <a:t>And teachers said I was good!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7</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And</a:t>
            </a:r>
          </a:p>
          <a:p>
            <a:endParaRPr lang="en-US" baseline="0" dirty="0" smtClean="0"/>
          </a:p>
          <a:p>
            <a:r>
              <a:rPr lang="en-US" baseline="0" dirty="0" smtClean="0"/>
              <a:t>Explain QM!</a:t>
            </a:r>
          </a:p>
          <a:p>
            <a:endParaRPr lang="en-US" baseline="0" dirty="0" smtClean="0"/>
          </a:p>
          <a:p>
            <a:r>
              <a:rPr lang="en-US" baseline="0" dirty="0" smtClean="0"/>
              <a:t>The really small and the really big: physics is great at accessing things beyond our everyday experience</a:t>
            </a:r>
          </a:p>
          <a:p>
            <a:r>
              <a:rPr lang="en-US" baseline="0" dirty="0" smtClean="0"/>
              <a:t>No lab work</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8</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t>
            </a:r>
            <a:r>
              <a:rPr lang="en-US" baseline="0" smtClean="0"/>
              <a:t>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9</a:t>
            </a:fld>
            <a:endParaRPr lang="en-US"/>
          </a:p>
        </p:txBody>
      </p:sp>
    </p:spTree>
    <p:extLst>
      <p:ext uri="{BB962C8B-B14F-4D97-AF65-F5344CB8AC3E}">
        <p14:creationId xmlns:p14="http://schemas.microsoft.com/office/powerpoint/2010/main" val="2833707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5EE868ED-F289-4C47-B144-A38D83207DAA}"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170261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EE868ED-F289-4C47-B144-A38D83207DAA}"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4209760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EE868ED-F289-4C47-B144-A38D83207DAA}"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74038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EE868ED-F289-4C47-B144-A38D83207DAA}"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394647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5EE868ED-F289-4C47-B144-A38D83207DAA}" type="datetimeFigureOut">
              <a:rPr lang="en-US" smtClean="0"/>
              <a:t>4/25/19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1837989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5EE868ED-F289-4C47-B144-A38D83207DAA}"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2486833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5EE868ED-F289-4C47-B144-A38D83207DAA}" type="datetimeFigureOut">
              <a:rPr lang="en-US" smtClean="0"/>
              <a:t>4/25/19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3771911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5EE868ED-F289-4C47-B144-A38D83207DAA}" type="datetimeFigureOut">
              <a:rPr lang="en-US" smtClean="0"/>
              <a:t>4/25/19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2968072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868ED-F289-4C47-B144-A38D83207DAA}" type="datetimeFigureOut">
              <a:rPr lang="en-US" smtClean="0"/>
              <a:t>4/25/19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1316394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EE868ED-F289-4C47-B144-A38D83207DAA}"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2772018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EE868ED-F289-4C47-B144-A38D83207DAA}" type="datetimeFigureOut">
              <a:rPr lang="en-US" smtClean="0"/>
              <a:t>4/25/19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36472383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868ED-F289-4C47-B144-A38D83207DAA}" type="datetimeFigureOut">
              <a:rPr lang="en-US" smtClean="0"/>
              <a:t>4/25/19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E1CF25-0EC5-E849-B3BE-F59DCAA7C560}" type="slidenum">
              <a:rPr lang="en-US" smtClean="0"/>
              <a:t>‹#›</a:t>
            </a:fld>
            <a:endParaRPr lang="en-US"/>
          </a:p>
        </p:txBody>
      </p:sp>
    </p:spTree>
    <p:extLst>
      <p:ext uri="{BB962C8B-B14F-4D97-AF65-F5344CB8AC3E}">
        <p14:creationId xmlns:p14="http://schemas.microsoft.com/office/powerpoint/2010/main" val="242886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7.png"/><Relationship Id="rId5"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5" Type="http://schemas.openxmlformats.org/officeDocument/2006/relationships/image" Target="../media/image23.png"/><Relationship Id="rId6"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25.png"/><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4" Type="http://schemas.openxmlformats.org/officeDocument/2006/relationships/image" Target="../media/image26.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image" Target="../media/image32.jpg"/><Relationship Id="rId4" Type="http://schemas.openxmlformats.org/officeDocument/2006/relationships/image" Target="../media/image33.png"/><Relationship Id="rId5" Type="http://schemas.microsoft.com/office/2007/relationships/hdphoto" Target="../media/hdphoto2.wdp"/><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34.png"/><Relationship Id="rId6" Type="http://schemas.openxmlformats.org/officeDocument/2006/relationships/image" Target="../media/image35.png"/><Relationship Id="rId1" Type="http://schemas.microsoft.com/office/2007/relationships/media" Target="../media/media2.mp4"/><Relationship Id="rId2" Type="http://schemas.openxmlformats.org/officeDocument/2006/relationships/video" Target="../media/media2.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emf"/><Relationship Id="rId5"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ucy_whalley_fu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806" y="0"/>
            <a:ext cx="4365194" cy="6858000"/>
          </a:xfrm>
          <a:prstGeom prst="rect">
            <a:avLst/>
          </a:prstGeom>
        </p:spPr>
      </p:pic>
      <p:pic>
        <p:nvPicPr>
          <p:cNvPr id="5" name="Picture 4"/>
          <p:cNvPicPr>
            <a:picLocks noChangeAspect="1"/>
          </p:cNvPicPr>
          <p:nvPr/>
        </p:nvPicPr>
        <p:blipFill>
          <a:blip r:embed="rId4"/>
          <a:stretch>
            <a:fillRect/>
          </a:stretch>
        </p:blipFill>
        <p:spPr>
          <a:xfrm>
            <a:off x="471834" y="2501781"/>
            <a:ext cx="1524000" cy="1524000"/>
          </a:xfrm>
          <a:prstGeom prst="rect">
            <a:avLst/>
          </a:prstGeom>
        </p:spPr>
      </p:pic>
      <p:sp>
        <p:nvSpPr>
          <p:cNvPr id="6" name="TextBox 5"/>
          <p:cNvSpPr txBox="1"/>
          <p:nvPr/>
        </p:nvSpPr>
        <p:spPr>
          <a:xfrm>
            <a:off x="1855088" y="2997947"/>
            <a:ext cx="2805588" cy="646331"/>
          </a:xfrm>
          <a:prstGeom prst="rect">
            <a:avLst/>
          </a:prstGeom>
          <a:noFill/>
        </p:spPr>
        <p:txBody>
          <a:bodyPr wrap="square" rtlCol="0">
            <a:spAutoFit/>
          </a:bodyPr>
          <a:lstStyle/>
          <a:p>
            <a:r>
              <a:rPr lang="en-US" sz="3600" dirty="0" smtClean="0">
                <a:latin typeface="Abadi MT Condensed Extra Bold"/>
                <a:cs typeface="Abadi MT Condensed Extra Bold"/>
              </a:rPr>
              <a:t>Hi, I’m Lucy!</a:t>
            </a:r>
            <a:endParaRPr lang="en-US" sz="3600" dirty="0">
              <a:latin typeface="Abadi MT Condensed Extra Bold"/>
              <a:cs typeface="Abadi MT Condensed Extra Bold"/>
            </a:endParaRPr>
          </a:p>
        </p:txBody>
      </p:sp>
      <p:sp>
        <p:nvSpPr>
          <p:cNvPr id="7" name="Oval Callout 6"/>
          <p:cNvSpPr/>
          <p:nvPr/>
        </p:nvSpPr>
        <p:spPr>
          <a:xfrm>
            <a:off x="191961" y="2032070"/>
            <a:ext cx="4299370" cy="2421990"/>
          </a:xfrm>
          <a:prstGeom prst="wedgeEllipseCallout">
            <a:avLst>
              <a:gd name="adj1" fmla="val 68548"/>
              <a:gd name="adj2" fmla="val -66065"/>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766853" y="5844254"/>
            <a:ext cx="3240572" cy="836969"/>
          </a:xfrm>
          <a:prstGeom prst="rect">
            <a:avLst/>
          </a:prstGeom>
        </p:spPr>
      </p:pic>
      <p:pic>
        <p:nvPicPr>
          <p:cNvPr id="10" name="Picture 9"/>
          <p:cNvPicPr>
            <a:picLocks noChangeAspect="1"/>
          </p:cNvPicPr>
          <p:nvPr/>
        </p:nvPicPr>
        <p:blipFill rotWithShape="1">
          <a:blip r:embed="rId6"/>
          <a:srcRect l="10767" t="31208" b="26180"/>
          <a:stretch/>
        </p:blipFill>
        <p:spPr>
          <a:xfrm>
            <a:off x="1107468" y="0"/>
            <a:ext cx="3027081" cy="944283"/>
          </a:xfrm>
          <a:prstGeom prst="rect">
            <a:avLst/>
          </a:prstGeom>
        </p:spPr>
      </p:pic>
    </p:spTree>
    <p:extLst>
      <p:ext uri="{BB962C8B-B14F-4D97-AF65-F5344CB8AC3E}">
        <p14:creationId xmlns:p14="http://schemas.microsoft.com/office/powerpoint/2010/main" val="183585049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2202" y="73836"/>
            <a:ext cx="9116236" cy="6186310"/>
          </a:xfrm>
          <a:prstGeom prst="rect">
            <a:avLst/>
          </a:prstGeom>
          <a:noFill/>
        </p:spPr>
        <p:txBody>
          <a:bodyPr wrap="square" rtlCol="0">
            <a:spAutoFit/>
          </a:bodyPr>
          <a:lstStyle/>
          <a:p>
            <a:r>
              <a:rPr lang="en-GB" sz="3600" dirty="0" smtClean="0">
                <a:latin typeface="Abadi MT Condensed Extra Bold"/>
                <a:cs typeface="Abadi MT Condensed Extra Bold"/>
              </a:rPr>
              <a:t>Why did I leave physics?</a:t>
            </a:r>
          </a:p>
          <a:p>
            <a:r>
              <a:rPr lang="en-GB" sz="3600" dirty="0" smtClean="0">
                <a:solidFill>
                  <a:schemeClr val="accent5">
                    <a:lumMod val="75000"/>
                  </a:schemeClr>
                </a:solidFill>
                <a:latin typeface="Abadi MT Condensed Extra Bold"/>
                <a:cs typeface="Abadi MT Condensed Extra Bold"/>
              </a:rPr>
              <a:t>Why did I return?</a:t>
            </a:r>
            <a:endParaRPr lang="en-GB" sz="3600" dirty="0">
              <a:solidFill>
                <a:schemeClr val="accent5">
                  <a:lumMod val="75000"/>
                </a:schemeClr>
              </a:solidFill>
              <a:latin typeface="Abadi MT Condensed Extra Bold"/>
              <a:cs typeface="Abadi MT Condensed Extra Bold"/>
            </a:endParaRPr>
          </a:p>
          <a:p>
            <a:endParaRPr lang="en-GB" sz="3600" dirty="0" smtClean="0">
              <a:latin typeface="Abadi MT Condensed Extra Bold"/>
              <a:cs typeface="Abadi MT Condensed Extra Bold"/>
            </a:endParaRPr>
          </a:p>
          <a:p>
            <a:pPr marL="742950" indent="-742950">
              <a:buAutoNum type="arabicPeriod"/>
            </a:pPr>
            <a:r>
              <a:rPr lang="en-GB" sz="3600" dirty="0" smtClean="0">
                <a:latin typeface="Abadi MT Condensed Extra Bold"/>
                <a:cs typeface="Abadi MT Condensed Extra Bold"/>
              </a:rPr>
              <a:t>I couldn’t find a physics question that I cared about enough</a:t>
            </a:r>
          </a:p>
          <a:p>
            <a:r>
              <a:rPr lang="en-GB" sz="3600" dirty="0" smtClean="0">
                <a:latin typeface="Abadi MT Condensed Extra Bold"/>
                <a:cs typeface="Abadi MT Condensed Extra Bold"/>
              </a:rPr>
              <a:t>      </a:t>
            </a:r>
            <a:r>
              <a:rPr lang="en-GB" sz="3600" dirty="0" smtClean="0">
                <a:solidFill>
                  <a:srgbClr val="31859C"/>
                </a:solidFill>
                <a:latin typeface="Abadi MT Condensed Extra Bold"/>
                <a:cs typeface="Abadi MT Condensed Extra Bold"/>
              </a:rPr>
              <a:t>I found out about energy materials</a:t>
            </a:r>
          </a:p>
          <a:p>
            <a:endParaRPr lang="en-GB" sz="3600" dirty="0">
              <a:latin typeface="Abadi MT Condensed Extra Bold"/>
              <a:cs typeface="Abadi MT Condensed Extra Bold"/>
            </a:endParaRPr>
          </a:p>
          <a:p>
            <a:r>
              <a:rPr lang="en-GB" sz="3600" dirty="0" smtClean="0">
                <a:latin typeface="Abadi MT Condensed Extra Bold"/>
                <a:cs typeface="Abadi MT Condensed Extra Bold"/>
              </a:rPr>
              <a:t>2.   I didn’t think I was good enough</a:t>
            </a:r>
            <a:r>
              <a:rPr lang="mr-IN" sz="3600" dirty="0" smtClean="0">
                <a:latin typeface="Abadi MT Condensed Extra Bold"/>
                <a:cs typeface="Abadi MT Condensed Extra Bold"/>
              </a:rPr>
              <a:t>…</a:t>
            </a:r>
            <a:endParaRPr lang="en-GB" sz="3600" dirty="0" smtClean="0">
              <a:latin typeface="Abadi MT Condensed Extra Bold"/>
              <a:cs typeface="Abadi MT Condensed Extra Bold"/>
            </a:endParaRPr>
          </a:p>
          <a:p>
            <a:r>
              <a:rPr lang="en-GB" sz="3600" dirty="0">
                <a:latin typeface="Abadi MT Condensed Extra Bold"/>
                <a:cs typeface="Abadi MT Condensed Extra Bold"/>
              </a:rPr>
              <a:t> </a:t>
            </a:r>
            <a:r>
              <a:rPr lang="en-GB" sz="3600" dirty="0" smtClean="0">
                <a:latin typeface="Abadi MT Condensed Extra Bold"/>
                <a:cs typeface="Abadi MT Condensed Extra Bold"/>
              </a:rPr>
              <a:t>     </a:t>
            </a:r>
            <a:r>
              <a:rPr lang="en-GB" sz="3600" dirty="0" smtClean="0">
                <a:solidFill>
                  <a:srgbClr val="31859C"/>
                </a:solidFill>
                <a:latin typeface="Abadi MT Condensed Extra Bold"/>
                <a:cs typeface="Abadi MT Condensed Extra Bold"/>
              </a:rPr>
              <a:t>I decided to ignore that voice in my head</a:t>
            </a:r>
          </a:p>
          <a:p>
            <a:r>
              <a:rPr lang="en-GB" sz="3600" dirty="0">
                <a:solidFill>
                  <a:srgbClr val="31859C"/>
                </a:solidFill>
                <a:latin typeface="Abadi MT Condensed Extra Bold"/>
                <a:cs typeface="Abadi MT Condensed Extra Bold"/>
              </a:rPr>
              <a:t> </a:t>
            </a:r>
            <a:r>
              <a:rPr lang="en-GB" sz="3600" dirty="0" smtClean="0">
                <a:solidFill>
                  <a:srgbClr val="31859C"/>
                </a:solidFill>
                <a:latin typeface="Abadi MT Condensed Extra Bold"/>
                <a:cs typeface="Abadi MT Condensed Extra Bold"/>
              </a:rPr>
              <a:t>     I realised that very few people are     	  	   	 	  “geniuses”</a:t>
            </a:r>
          </a:p>
        </p:txBody>
      </p:sp>
    </p:spTree>
    <p:extLst>
      <p:ext uri="{BB962C8B-B14F-4D97-AF65-F5344CB8AC3E}">
        <p14:creationId xmlns:p14="http://schemas.microsoft.com/office/powerpoint/2010/main" val="304951517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1200329"/>
          </a:xfrm>
          <a:prstGeom prst="rect">
            <a:avLst/>
          </a:prstGeom>
          <a:noFill/>
        </p:spPr>
        <p:txBody>
          <a:bodyPr wrap="square" rtlCol="0">
            <a:spAutoFit/>
          </a:bodyPr>
          <a:lstStyle/>
          <a:p>
            <a:r>
              <a:rPr lang="en-GB" sz="3600" dirty="0" smtClean="0">
                <a:latin typeface="Abadi MT Condensed Extra Bold"/>
                <a:cs typeface="Abadi MT Condensed Extra Bold"/>
              </a:rPr>
              <a:t>Energy materials </a:t>
            </a:r>
          </a:p>
          <a:p>
            <a:r>
              <a:rPr lang="en-GB" sz="3600" dirty="0" smtClean="0">
                <a:latin typeface="Abadi MT Condensed Extra Bold"/>
                <a:cs typeface="Abadi MT Condensed Extra Bold"/>
              </a:rPr>
              <a:t>= materials that generate and store energy</a:t>
            </a:r>
          </a:p>
        </p:txBody>
      </p:sp>
      <p:sp>
        <p:nvSpPr>
          <p:cNvPr id="3" name="TextBox 2"/>
          <p:cNvSpPr txBox="1"/>
          <p:nvPr/>
        </p:nvSpPr>
        <p:spPr>
          <a:xfrm>
            <a:off x="2397761" y="1963596"/>
            <a:ext cx="2103158" cy="646331"/>
          </a:xfrm>
          <a:prstGeom prst="rect">
            <a:avLst/>
          </a:prstGeom>
          <a:noFill/>
        </p:spPr>
        <p:txBody>
          <a:bodyPr wrap="square" rtlCol="0">
            <a:spAutoFit/>
          </a:bodyPr>
          <a:lstStyle/>
          <a:p>
            <a:r>
              <a:rPr lang="en-GB" sz="3600" dirty="0">
                <a:latin typeface="Abadi MT Condensed Extra Bold"/>
                <a:cs typeface="Abadi MT Condensed Extra Bold"/>
              </a:rPr>
              <a:t>s</a:t>
            </a:r>
            <a:r>
              <a:rPr lang="en-GB" sz="3600" dirty="0" smtClean="0">
                <a:latin typeface="Abadi MT Condensed Extra Bold"/>
                <a:cs typeface="Abadi MT Condensed Extra Bold"/>
              </a:rPr>
              <a:t>olar cells</a:t>
            </a:r>
          </a:p>
        </p:txBody>
      </p:sp>
      <p:sp>
        <p:nvSpPr>
          <p:cNvPr id="5" name="TextBox 4"/>
          <p:cNvSpPr txBox="1"/>
          <p:nvPr/>
        </p:nvSpPr>
        <p:spPr>
          <a:xfrm>
            <a:off x="5750561" y="1963596"/>
            <a:ext cx="2103158" cy="646331"/>
          </a:xfrm>
          <a:prstGeom prst="rect">
            <a:avLst/>
          </a:prstGeom>
          <a:noFill/>
        </p:spPr>
        <p:txBody>
          <a:bodyPr wrap="square" rtlCol="0">
            <a:spAutoFit/>
          </a:bodyPr>
          <a:lstStyle/>
          <a:p>
            <a:r>
              <a:rPr lang="en-GB" sz="3600" dirty="0" smtClean="0">
                <a:latin typeface="Abadi MT Condensed Extra Bold"/>
                <a:cs typeface="Abadi MT Condensed Extra Bold"/>
              </a:rPr>
              <a:t>batteries</a:t>
            </a:r>
          </a:p>
        </p:txBody>
      </p:sp>
      <p:sp>
        <p:nvSpPr>
          <p:cNvPr id="6" name="TextBox 5"/>
          <p:cNvSpPr txBox="1"/>
          <p:nvPr/>
        </p:nvSpPr>
        <p:spPr>
          <a:xfrm>
            <a:off x="0" y="4513756"/>
            <a:ext cx="9144000" cy="1200329"/>
          </a:xfrm>
          <a:prstGeom prst="rect">
            <a:avLst/>
          </a:prstGeom>
          <a:noFill/>
        </p:spPr>
        <p:txBody>
          <a:bodyPr wrap="square" rtlCol="0">
            <a:spAutoFit/>
          </a:bodyPr>
          <a:lstStyle/>
          <a:p>
            <a:pPr algn="ctr"/>
            <a:r>
              <a:rPr lang="en-GB" sz="3600" dirty="0" smtClean="0">
                <a:latin typeface="Abadi MT Condensed Extra Bold"/>
                <a:cs typeface="Abadi MT Condensed Extra Bold"/>
              </a:rPr>
              <a:t>To replace fossil fuels we need </a:t>
            </a:r>
            <a:r>
              <a:rPr lang="en-GB" sz="3600" dirty="0" smtClean="0">
                <a:solidFill>
                  <a:srgbClr val="31859C"/>
                </a:solidFill>
                <a:latin typeface="Abadi MT Condensed Extra Bold"/>
                <a:cs typeface="Abadi MT Condensed Extra Bold"/>
              </a:rPr>
              <a:t>new</a:t>
            </a:r>
            <a:r>
              <a:rPr lang="en-GB" sz="3600" dirty="0" smtClean="0">
                <a:latin typeface="Abadi MT Condensed Extra Bold"/>
                <a:cs typeface="Abadi MT Condensed Extra Bold"/>
              </a:rPr>
              <a:t> cheap, long-lasting materials made from abundant elements </a:t>
            </a:r>
          </a:p>
        </p:txBody>
      </p:sp>
      <p:sp>
        <p:nvSpPr>
          <p:cNvPr id="7" name="TextBox 6"/>
          <p:cNvSpPr txBox="1"/>
          <p:nvPr/>
        </p:nvSpPr>
        <p:spPr>
          <a:xfrm>
            <a:off x="0" y="6017436"/>
            <a:ext cx="9144000" cy="646331"/>
          </a:xfrm>
          <a:prstGeom prst="rect">
            <a:avLst/>
          </a:prstGeom>
          <a:noFill/>
        </p:spPr>
        <p:txBody>
          <a:bodyPr wrap="square" rtlCol="0">
            <a:spAutoFit/>
          </a:bodyPr>
          <a:lstStyle/>
          <a:p>
            <a:pPr algn="ctr"/>
            <a:r>
              <a:rPr lang="en-GB" sz="3600" dirty="0" smtClean="0">
                <a:latin typeface="Abadi MT Condensed Extra Bold"/>
                <a:cs typeface="Abadi MT Condensed Extra Bold"/>
              </a:rPr>
              <a:t>To design new materials we need </a:t>
            </a:r>
            <a:r>
              <a:rPr lang="en-GB" sz="3600" dirty="0" smtClean="0">
                <a:solidFill>
                  <a:srgbClr val="31859C"/>
                </a:solidFill>
                <a:latin typeface="Abadi MT Condensed Extra Bold"/>
                <a:cs typeface="Abadi MT Condensed Extra Bold"/>
              </a:rPr>
              <a:t>physics</a:t>
            </a:r>
            <a:r>
              <a:rPr lang="en-GB" sz="3600" dirty="0" smtClean="0">
                <a:latin typeface="Abadi MT Condensed Extra Bold"/>
                <a:cs typeface="Abadi MT Condensed Extra Bold"/>
              </a:rPr>
              <a:t>!</a:t>
            </a:r>
          </a:p>
        </p:txBody>
      </p:sp>
      <p:pic>
        <p:nvPicPr>
          <p:cNvPr id="8" name="Picture 7" descr="sh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44301">
            <a:off x="3198629" y="1279392"/>
            <a:ext cx="563282" cy="685316"/>
          </a:xfrm>
          <a:prstGeom prst="rect">
            <a:avLst/>
          </a:prstGeom>
        </p:spPr>
      </p:pic>
      <p:pic>
        <p:nvPicPr>
          <p:cNvPr id="9" name="Picture 8" descr="sh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55699" flipH="1">
            <a:off x="6388869" y="1279392"/>
            <a:ext cx="563282" cy="685316"/>
          </a:xfrm>
          <a:prstGeom prst="rect">
            <a:avLst/>
          </a:prstGeom>
        </p:spPr>
      </p:pic>
      <p:pic>
        <p:nvPicPr>
          <p:cNvPr id="10" name="Picture 9"/>
          <p:cNvPicPr>
            <a:picLocks noChangeAspect="1"/>
          </p:cNvPicPr>
          <p:nvPr/>
        </p:nvPicPr>
        <p:blipFill rotWithShape="1">
          <a:blip r:embed="rId4"/>
          <a:srcRect r="29292"/>
          <a:stretch/>
        </p:blipFill>
        <p:spPr>
          <a:xfrm>
            <a:off x="2854960" y="2545256"/>
            <a:ext cx="1574800" cy="1693669"/>
          </a:xfrm>
          <a:prstGeom prst="rect">
            <a:avLst/>
          </a:prstGeom>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24881" y="3013067"/>
            <a:ext cx="1197338" cy="1197338"/>
          </a:xfrm>
          <a:prstGeom prst="rect">
            <a:avLst/>
          </a:prstGeom>
        </p:spPr>
      </p:pic>
    </p:spTree>
    <p:extLst>
      <p:ext uri="{BB962C8B-B14F-4D97-AF65-F5344CB8AC3E}">
        <p14:creationId xmlns:p14="http://schemas.microsoft.com/office/powerpoint/2010/main" val="385129786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2621" b="18955"/>
          <a:stretch/>
        </p:blipFill>
        <p:spPr>
          <a:xfrm>
            <a:off x="0" y="0"/>
            <a:ext cx="9144000" cy="4185920"/>
          </a:xfrm>
          <a:prstGeom prst="rect">
            <a:avLst/>
          </a:prstGeom>
        </p:spPr>
      </p:pic>
      <p:pic>
        <p:nvPicPr>
          <p:cNvPr id="2" name="Picture 1"/>
          <p:cNvPicPr>
            <a:picLocks noChangeAspect="1"/>
          </p:cNvPicPr>
          <p:nvPr/>
        </p:nvPicPr>
        <p:blipFill rotWithShape="1">
          <a:blip r:embed="rId4"/>
          <a:srcRect b="33580"/>
          <a:stretch/>
        </p:blipFill>
        <p:spPr>
          <a:xfrm>
            <a:off x="0" y="3441700"/>
            <a:ext cx="9144000" cy="3416300"/>
          </a:xfrm>
          <a:prstGeom prst="rect">
            <a:avLst/>
          </a:prstGeom>
        </p:spPr>
      </p:pic>
    </p:spTree>
    <p:extLst>
      <p:ext uri="{BB962C8B-B14F-4D97-AF65-F5344CB8AC3E}">
        <p14:creationId xmlns:p14="http://schemas.microsoft.com/office/powerpoint/2010/main" val="2325022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Computational modelling</a:t>
            </a:r>
          </a:p>
        </p:txBody>
      </p:sp>
      <p:pic>
        <p:nvPicPr>
          <p:cNvPr id="5" name="Picture 4"/>
          <p:cNvPicPr>
            <a:picLocks noChangeAspect="1"/>
          </p:cNvPicPr>
          <p:nvPr/>
        </p:nvPicPr>
        <p:blipFill rotWithShape="1">
          <a:blip r:embed="rId3"/>
          <a:srcRect t="22747"/>
          <a:stretch/>
        </p:blipFill>
        <p:spPr>
          <a:xfrm>
            <a:off x="2364234" y="1036320"/>
            <a:ext cx="3352800" cy="2700366"/>
          </a:xfrm>
          <a:prstGeom prst="rect">
            <a:avLst/>
          </a:prstGeom>
        </p:spPr>
      </p:pic>
      <p:pic>
        <p:nvPicPr>
          <p:cNvPr id="7" name="Picture 6"/>
          <p:cNvPicPr>
            <a:picLocks noChangeAspect="1"/>
          </p:cNvPicPr>
          <p:nvPr/>
        </p:nvPicPr>
        <p:blipFill>
          <a:blip r:embed="rId4"/>
          <a:stretch>
            <a:fillRect/>
          </a:stretch>
        </p:blipFill>
        <p:spPr>
          <a:xfrm>
            <a:off x="29973" y="1298070"/>
            <a:ext cx="2469727" cy="1852295"/>
          </a:xfrm>
          <a:prstGeom prst="rect">
            <a:avLst/>
          </a:prstGeom>
        </p:spPr>
      </p:pic>
      <p:pic>
        <p:nvPicPr>
          <p:cNvPr id="8" name="Picture 7"/>
          <p:cNvPicPr>
            <a:picLocks noChangeAspect="1"/>
          </p:cNvPicPr>
          <p:nvPr/>
        </p:nvPicPr>
        <p:blipFill rotWithShape="1">
          <a:blip r:embed="rId5"/>
          <a:srcRect t="40800" b="35800"/>
          <a:stretch/>
        </p:blipFill>
        <p:spPr>
          <a:xfrm>
            <a:off x="5821174" y="1844170"/>
            <a:ext cx="787400" cy="594360"/>
          </a:xfrm>
          <a:prstGeom prst="rect">
            <a:avLst/>
          </a:prstGeom>
        </p:spPr>
      </p:pic>
      <p:pic>
        <p:nvPicPr>
          <p:cNvPr id="9" name="Picture 8"/>
          <p:cNvPicPr>
            <a:picLocks noChangeAspect="1"/>
          </p:cNvPicPr>
          <p:nvPr/>
        </p:nvPicPr>
        <p:blipFill rotWithShape="1">
          <a:blip r:embed="rId5"/>
          <a:srcRect t="40800" b="35800"/>
          <a:stretch/>
        </p:blipFill>
        <p:spPr>
          <a:xfrm>
            <a:off x="2106000" y="1844170"/>
            <a:ext cx="787400" cy="594360"/>
          </a:xfrm>
          <a:prstGeom prst="rect">
            <a:avLst/>
          </a:prstGeom>
        </p:spPr>
      </p:pic>
      <p:sp>
        <p:nvSpPr>
          <p:cNvPr id="2" name="Rectangle 1"/>
          <p:cNvSpPr/>
          <p:nvPr/>
        </p:nvSpPr>
        <p:spPr>
          <a:xfrm>
            <a:off x="4022853" y="1620650"/>
            <a:ext cx="1219200" cy="10134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Content Placeholder 3"/>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64965"/>
          <a:stretch/>
        </p:blipFill>
        <p:spPr>
          <a:xfrm>
            <a:off x="3863922" y="1394538"/>
            <a:ext cx="1577652" cy="883868"/>
          </a:xfrm>
          <a:prstGeom prst="rect">
            <a:avLst/>
          </a:prstGeom>
        </p:spPr>
      </p:pic>
      <p:pic>
        <p:nvPicPr>
          <p:cNvPr id="11" name="Content Placeholder 3"/>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5061" r="33392"/>
          <a:stretch/>
        </p:blipFill>
        <p:spPr>
          <a:xfrm>
            <a:off x="4108850" y="1986436"/>
            <a:ext cx="1224643" cy="761948"/>
          </a:xfrm>
          <a:prstGeom prst="rect">
            <a:avLst/>
          </a:prstGeom>
        </p:spPr>
      </p:pic>
      <p:sp>
        <p:nvSpPr>
          <p:cNvPr id="12" name="TextBox 11"/>
          <p:cNvSpPr txBox="1"/>
          <p:nvPr/>
        </p:nvSpPr>
        <p:spPr>
          <a:xfrm>
            <a:off x="172175" y="4275640"/>
            <a:ext cx="2465163" cy="954107"/>
          </a:xfrm>
          <a:prstGeom prst="rect">
            <a:avLst/>
          </a:prstGeom>
          <a:noFill/>
        </p:spPr>
        <p:txBody>
          <a:bodyPr wrap="none" rtlCol="0">
            <a:spAutoFit/>
          </a:bodyPr>
          <a:lstStyle/>
          <a:p>
            <a:pPr algn="ctr"/>
            <a:r>
              <a:rPr lang="en-US" sz="2800" i="1" dirty="0" smtClean="0">
                <a:latin typeface="Abadi MT Condensed Extra Bold"/>
                <a:cs typeface="Abadi MT Condensed Extra Bold"/>
              </a:rPr>
              <a:t>Input: </a:t>
            </a:r>
          </a:p>
          <a:p>
            <a:pPr algn="ctr"/>
            <a:r>
              <a:rPr lang="en-US" sz="2800" dirty="0">
                <a:latin typeface="Abadi MT Condensed Extra Bold"/>
                <a:cs typeface="Abadi MT Condensed Extra Bold"/>
              </a:rPr>
              <a:t>a</a:t>
            </a:r>
            <a:r>
              <a:rPr lang="en-US" sz="2800" dirty="0" smtClean="0">
                <a:latin typeface="Abadi MT Condensed Extra Bold"/>
                <a:cs typeface="Abadi MT Condensed Extra Bold"/>
              </a:rPr>
              <a:t>tomic structure</a:t>
            </a:r>
            <a:endParaRPr lang="en-US" sz="2800" dirty="0">
              <a:latin typeface="Abadi MT Condensed Extra Bold"/>
              <a:cs typeface="Abadi MT Condensed Extra Bold"/>
            </a:endParaRPr>
          </a:p>
        </p:txBody>
      </p:sp>
      <p:sp>
        <p:nvSpPr>
          <p:cNvPr id="13" name="TextBox 12"/>
          <p:cNvSpPr txBox="1"/>
          <p:nvPr/>
        </p:nvSpPr>
        <p:spPr>
          <a:xfrm>
            <a:off x="3648586" y="4275640"/>
            <a:ext cx="1561170" cy="954107"/>
          </a:xfrm>
          <a:prstGeom prst="rect">
            <a:avLst/>
          </a:prstGeom>
          <a:noFill/>
        </p:spPr>
        <p:txBody>
          <a:bodyPr wrap="none" rtlCol="0">
            <a:spAutoFit/>
          </a:bodyPr>
          <a:lstStyle/>
          <a:p>
            <a:pPr algn="ctr"/>
            <a:r>
              <a:rPr lang="en-US" sz="2800" dirty="0" smtClean="0">
                <a:latin typeface="Abadi MT Condensed Extra Bold"/>
                <a:cs typeface="Abadi MT Condensed Extra Bold"/>
              </a:rPr>
              <a:t>Solve QM</a:t>
            </a:r>
          </a:p>
          <a:p>
            <a:pPr algn="ctr"/>
            <a:r>
              <a:rPr lang="en-US" sz="2800" dirty="0" smtClean="0">
                <a:latin typeface="Abadi MT Condensed Extra Bold"/>
                <a:cs typeface="Abadi MT Condensed Extra Bold"/>
              </a:rPr>
              <a:t>equations</a:t>
            </a:r>
            <a:endParaRPr lang="en-US" sz="2800" dirty="0">
              <a:latin typeface="Abadi MT Condensed Extra Bold"/>
              <a:cs typeface="Abadi MT Condensed Extra Bold"/>
            </a:endParaRPr>
          </a:p>
        </p:txBody>
      </p:sp>
      <p:sp>
        <p:nvSpPr>
          <p:cNvPr id="14" name="TextBox 13"/>
          <p:cNvSpPr txBox="1"/>
          <p:nvPr/>
        </p:nvSpPr>
        <p:spPr>
          <a:xfrm>
            <a:off x="6257755" y="4275640"/>
            <a:ext cx="2908218" cy="954107"/>
          </a:xfrm>
          <a:prstGeom prst="rect">
            <a:avLst/>
          </a:prstGeom>
          <a:noFill/>
        </p:spPr>
        <p:txBody>
          <a:bodyPr wrap="none" rtlCol="0">
            <a:spAutoFit/>
          </a:bodyPr>
          <a:lstStyle/>
          <a:p>
            <a:pPr algn="ctr"/>
            <a:r>
              <a:rPr lang="en-US" sz="2800" i="1" dirty="0" smtClean="0">
                <a:latin typeface="Abadi MT Condensed Extra Bold"/>
                <a:cs typeface="Abadi MT Condensed Extra Bold"/>
              </a:rPr>
              <a:t>Output: </a:t>
            </a:r>
          </a:p>
          <a:p>
            <a:pPr algn="ctr"/>
            <a:r>
              <a:rPr lang="en-US" sz="2800" dirty="0">
                <a:latin typeface="Abadi MT Condensed Extra Bold"/>
                <a:cs typeface="Abadi MT Condensed Extra Bold"/>
              </a:rPr>
              <a:t>m</a:t>
            </a:r>
            <a:r>
              <a:rPr lang="en-US" sz="2800" dirty="0" smtClean="0">
                <a:latin typeface="Abadi MT Condensed Extra Bold"/>
                <a:cs typeface="Abadi MT Condensed Extra Bold"/>
              </a:rPr>
              <a:t>aterial properties</a:t>
            </a:r>
            <a:endParaRPr lang="en-US" sz="2800" dirty="0">
              <a:latin typeface="Abadi MT Condensed Extra Bold"/>
              <a:cs typeface="Abadi MT Condensed Extra Bold"/>
            </a:endParaRPr>
          </a:p>
        </p:txBody>
      </p:sp>
      <p:sp>
        <p:nvSpPr>
          <p:cNvPr id="15" name="TextBox 14"/>
          <p:cNvSpPr txBox="1"/>
          <p:nvPr/>
        </p:nvSpPr>
        <p:spPr>
          <a:xfrm>
            <a:off x="386080" y="5580556"/>
            <a:ext cx="8313397" cy="1200329"/>
          </a:xfrm>
          <a:prstGeom prst="rect">
            <a:avLst/>
          </a:prstGeom>
          <a:noFill/>
        </p:spPr>
        <p:txBody>
          <a:bodyPr wrap="square" rtlCol="0">
            <a:spAutoFit/>
          </a:bodyPr>
          <a:lstStyle/>
          <a:p>
            <a:pPr algn="ctr"/>
            <a:r>
              <a:rPr lang="en-GB" sz="3600" dirty="0" smtClean="0">
                <a:latin typeface="Abadi MT Condensed Extra Bold"/>
                <a:cs typeface="Abadi MT Condensed Extra Bold"/>
              </a:rPr>
              <a:t>Computational modelling can be used to develop </a:t>
            </a:r>
            <a:r>
              <a:rPr lang="en-GB" sz="3600" dirty="0" smtClean="0">
                <a:solidFill>
                  <a:schemeClr val="accent5">
                    <a:lumMod val="75000"/>
                  </a:schemeClr>
                </a:solidFill>
                <a:latin typeface="Abadi MT Condensed Extra Bold"/>
                <a:cs typeface="Abadi MT Condensed Extra Bold"/>
              </a:rPr>
              <a:t>new</a:t>
            </a:r>
            <a:r>
              <a:rPr lang="en-GB" sz="3600" dirty="0" smtClean="0">
                <a:latin typeface="Abadi MT Condensed Extra Bold"/>
                <a:cs typeface="Abadi MT Condensed Extra Bold"/>
              </a:rPr>
              <a:t> materials</a:t>
            </a:r>
          </a:p>
        </p:txBody>
      </p:sp>
      <p:sp>
        <p:nvSpPr>
          <p:cNvPr id="3" name="TextBox 2"/>
          <p:cNvSpPr txBox="1"/>
          <p:nvPr/>
        </p:nvSpPr>
        <p:spPr>
          <a:xfrm>
            <a:off x="6805796" y="1336313"/>
            <a:ext cx="2041713" cy="2492990"/>
          </a:xfrm>
          <a:prstGeom prst="rect">
            <a:avLst/>
          </a:prstGeom>
          <a:noFill/>
        </p:spPr>
        <p:txBody>
          <a:bodyPr wrap="none" rtlCol="0">
            <a:spAutoFit/>
          </a:bodyPr>
          <a:lstStyle/>
          <a:p>
            <a:pPr marL="342900" indent="-342900">
              <a:buFont typeface="Arial" charset="0"/>
              <a:buChar char="•"/>
            </a:pPr>
            <a:r>
              <a:rPr lang="en-US" sz="2400" i="1" dirty="0" smtClean="0"/>
              <a:t>stability</a:t>
            </a:r>
          </a:p>
          <a:p>
            <a:pPr marL="342900" indent="-342900">
              <a:buFont typeface="Arial" charset="0"/>
              <a:buChar char="•"/>
            </a:pPr>
            <a:r>
              <a:rPr lang="en-US" sz="2400" i="1" dirty="0" smtClean="0"/>
              <a:t>conductivity</a:t>
            </a:r>
          </a:p>
          <a:p>
            <a:pPr marL="342900" indent="-342900">
              <a:buFont typeface="Arial" charset="0"/>
              <a:buChar char="•"/>
            </a:pPr>
            <a:r>
              <a:rPr lang="en-US" sz="2400" i="1" dirty="0" smtClean="0"/>
              <a:t>hardness</a:t>
            </a:r>
          </a:p>
          <a:p>
            <a:pPr marL="342900" indent="-342900">
              <a:buFont typeface="Arial" charset="0"/>
              <a:buChar char="•"/>
            </a:pPr>
            <a:r>
              <a:rPr lang="en-US" sz="2400" i="1" dirty="0"/>
              <a:t>e</a:t>
            </a:r>
            <a:r>
              <a:rPr lang="en-US" sz="2400" i="1" dirty="0" smtClean="0"/>
              <a:t>lasticity</a:t>
            </a:r>
          </a:p>
          <a:p>
            <a:pPr marL="342900" indent="-342900">
              <a:buFont typeface="Arial" charset="0"/>
              <a:buChar char="•"/>
            </a:pPr>
            <a:r>
              <a:rPr lang="en-US" sz="2400" i="1" dirty="0" err="1" smtClean="0"/>
              <a:t>colour</a:t>
            </a:r>
            <a:endParaRPr lang="en-US" sz="2400" i="1" dirty="0" smtClean="0"/>
          </a:p>
          <a:p>
            <a:r>
              <a:rPr lang="en-US" i="1" dirty="0" smtClean="0"/>
              <a:t>+ more</a:t>
            </a:r>
            <a:r>
              <a:rPr lang="mr-IN" i="1" dirty="0" smtClean="0"/>
              <a:t>…</a:t>
            </a:r>
            <a:endParaRPr lang="en-US" i="1" dirty="0" smtClean="0"/>
          </a:p>
          <a:p>
            <a:endParaRPr lang="en-US" dirty="0"/>
          </a:p>
        </p:txBody>
      </p:sp>
    </p:spTree>
    <p:extLst>
      <p:ext uri="{BB962C8B-B14F-4D97-AF65-F5344CB8AC3E}">
        <p14:creationId xmlns:p14="http://schemas.microsoft.com/office/powerpoint/2010/main" val="11889091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1015663"/>
          </a:xfrm>
          <a:prstGeom prst="rect">
            <a:avLst/>
          </a:prstGeom>
          <a:noFill/>
        </p:spPr>
        <p:txBody>
          <a:bodyPr wrap="square" rtlCol="0">
            <a:spAutoFit/>
          </a:bodyPr>
          <a:lstStyle/>
          <a:p>
            <a:r>
              <a:rPr lang="en-GB" sz="3600" dirty="0" smtClean="0">
                <a:latin typeface="Abadi MT Condensed Extra Bold"/>
                <a:cs typeface="Abadi MT Condensed Extra Bold"/>
              </a:rPr>
              <a:t>Example: vibrations in a solar cell material</a:t>
            </a:r>
          </a:p>
          <a:p>
            <a:r>
              <a:rPr lang="en-GB" sz="2400" dirty="0" smtClean="0">
                <a:latin typeface="Abadi MT Condensed Extra Bold"/>
                <a:cs typeface="Abadi MT Condensed Extra Bold"/>
              </a:rPr>
              <a:t>(video courtesy of </a:t>
            </a:r>
            <a:r>
              <a:rPr lang="en-GB" sz="2400" dirty="0" err="1" smtClean="0">
                <a:latin typeface="Abadi MT Condensed Extra Bold"/>
                <a:cs typeface="Abadi MT Condensed Extra Bold"/>
              </a:rPr>
              <a:t>Jarvist</a:t>
            </a:r>
            <a:r>
              <a:rPr lang="en-GB" sz="2400" dirty="0" smtClean="0">
                <a:latin typeface="Abadi MT Condensed Extra Bold"/>
                <a:cs typeface="Abadi MT Condensed Extra Bold"/>
              </a:rPr>
              <a:t> Moore Frost)</a:t>
            </a:r>
          </a:p>
        </p:txBody>
      </p:sp>
      <p:pic>
        <p:nvPicPr>
          <p:cNvPr id="2" name="videoplaybac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63650"/>
            <a:ext cx="9144000" cy="5143500"/>
          </a:xfrm>
          <a:prstGeom prst="rect">
            <a:avLst/>
          </a:prstGeom>
        </p:spPr>
      </p:pic>
    </p:spTree>
    <p:extLst>
      <p:ext uri="{BB962C8B-B14F-4D97-AF65-F5344CB8AC3E}">
        <p14:creationId xmlns:p14="http://schemas.microsoft.com/office/powerpoint/2010/main" val="12345813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646331"/>
          </a:xfrm>
          <a:prstGeom prst="rect">
            <a:avLst/>
          </a:prstGeom>
          <a:noFill/>
        </p:spPr>
        <p:txBody>
          <a:bodyPr wrap="square" rtlCol="0">
            <a:spAutoFit/>
          </a:bodyPr>
          <a:lstStyle/>
          <a:p>
            <a:r>
              <a:rPr lang="en-GB" sz="3600" i="1" dirty="0" err="1" smtClean="0">
                <a:latin typeface="Abadi MT Condensed Extra Bold"/>
                <a:cs typeface="Abadi MT Condensed Extra Bold"/>
              </a:rPr>
              <a:t>Ab</a:t>
            </a:r>
            <a:r>
              <a:rPr lang="en-GB" sz="3600" i="1" dirty="0" smtClean="0">
                <a:latin typeface="Abadi MT Condensed Extra Bold"/>
                <a:cs typeface="Abadi MT Condensed Extra Bold"/>
              </a:rPr>
              <a:t>-initio </a:t>
            </a:r>
            <a:r>
              <a:rPr lang="en-GB" sz="3600" dirty="0" smtClean="0">
                <a:latin typeface="Abadi MT Condensed Extra Bold"/>
                <a:cs typeface="Abadi MT Condensed Extra Bold"/>
              </a:rPr>
              <a:t>computational modelling</a:t>
            </a:r>
          </a:p>
        </p:txBody>
      </p:sp>
      <p:pic>
        <p:nvPicPr>
          <p:cNvPr id="3" name="Content Placeholder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429" y="1433710"/>
            <a:ext cx="6567714" cy="1289118"/>
          </a:xfrm>
          <a:prstGeom prst="rect">
            <a:avLst/>
          </a:prstGeom>
        </p:spPr>
      </p:pic>
      <p:sp>
        <p:nvSpPr>
          <p:cNvPr id="5" name="TextBox 4"/>
          <p:cNvSpPr txBox="1"/>
          <p:nvPr/>
        </p:nvSpPr>
        <p:spPr>
          <a:xfrm>
            <a:off x="4178476" y="3119111"/>
            <a:ext cx="4287752" cy="584776"/>
          </a:xfrm>
          <a:prstGeom prst="rect">
            <a:avLst/>
          </a:prstGeom>
          <a:noFill/>
        </p:spPr>
        <p:txBody>
          <a:bodyPr wrap="none" rtlCol="0">
            <a:spAutoFit/>
          </a:bodyPr>
          <a:lstStyle/>
          <a:p>
            <a:r>
              <a:rPr lang="en-US" sz="3200" dirty="0" smtClean="0">
                <a:latin typeface="Abadi MT Condensed Extra Bold"/>
                <a:cs typeface="Abadi MT Condensed Extra Bold"/>
              </a:rPr>
              <a:t>The Schrodinger Equation</a:t>
            </a:r>
            <a:endParaRPr lang="en-US" sz="3200" dirty="0">
              <a:latin typeface="Abadi MT Condensed Extra Bold"/>
              <a:cs typeface="Abadi MT Condensed Extra Bold"/>
            </a:endParaRPr>
          </a:p>
        </p:txBody>
      </p:sp>
      <p:sp>
        <p:nvSpPr>
          <p:cNvPr id="7" name="Oval Callout 6"/>
          <p:cNvSpPr/>
          <p:nvPr/>
        </p:nvSpPr>
        <p:spPr>
          <a:xfrm>
            <a:off x="967620" y="1242705"/>
            <a:ext cx="6833810" cy="1611771"/>
          </a:xfrm>
          <a:prstGeom prst="wedgeEllipseCallout">
            <a:avLst>
              <a:gd name="adj1" fmla="val -17187"/>
              <a:gd name="adj2" fmla="val 102521"/>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78476" y="3728078"/>
            <a:ext cx="652643" cy="369332"/>
          </a:xfrm>
          <a:prstGeom prst="rect">
            <a:avLst/>
          </a:prstGeom>
          <a:noFill/>
        </p:spPr>
        <p:txBody>
          <a:bodyPr wrap="none" rtlCol="0">
            <a:spAutoFit/>
          </a:bodyPr>
          <a:lstStyle/>
          <a:p>
            <a:r>
              <a:rPr lang="en-US" dirty="0" smtClean="0">
                <a:latin typeface="Abadi MT Condensed Extra Bold"/>
                <a:cs typeface="Abadi MT Condensed Extra Bold"/>
              </a:rPr>
              <a:t>1926</a:t>
            </a:r>
            <a:endParaRPr lang="en-US" dirty="0">
              <a:latin typeface="Abadi MT Condensed Extra Bold"/>
              <a:cs typeface="Abadi MT Condensed Extra Bold"/>
            </a:endParaRPr>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ackgroundRemoval t="1887" b="100000" l="0" r="91404"/>
                    </a14:imgEffect>
                  </a14:imgLayer>
                </a14:imgProps>
              </a:ext>
            </a:extLst>
          </a:blip>
          <a:stretch>
            <a:fillRect/>
          </a:stretch>
        </p:blipFill>
        <p:spPr>
          <a:xfrm>
            <a:off x="0" y="2854476"/>
            <a:ext cx="4342191" cy="4037476"/>
          </a:xfrm>
          <a:prstGeom prst="rect">
            <a:avLst/>
          </a:prstGeom>
        </p:spPr>
      </p:pic>
    </p:spTree>
    <p:extLst>
      <p:ext uri="{BB962C8B-B14F-4D97-AF65-F5344CB8AC3E}">
        <p14:creationId xmlns:p14="http://schemas.microsoft.com/office/powerpoint/2010/main" val="48547099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902668" y="1893145"/>
            <a:ext cx="4157767" cy="2462212"/>
          </a:xfrm>
          <a:prstGeom prst="rect">
            <a:avLst/>
          </a:prstGeom>
          <a:noFill/>
        </p:spPr>
        <p:txBody>
          <a:bodyPr wrap="square" rtlCol="0">
            <a:spAutoFit/>
          </a:bodyPr>
          <a:lstStyle/>
          <a:p>
            <a:r>
              <a:rPr lang="en-US" sz="2200" dirty="0">
                <a:latin typeface="Abadi MT Condensed Light"/>
                <a:cs typeface="Abadi MT Condensed Light"/>
              </a:rPr>
              <a:t>“The underlying physical laws necessary for a large part of physics and the whole of chemistry are thus completely known, and the difficulty is only that the exact applications of these laws lead to </a:t>
            </a:r>
            <a:r>
              <a:rPr lang="en-US" sz="2200" b="1" dirty="0">
                <a:latin typeface="Abadi MT Condensed Light"/>
                <a:cs typeface="Abadi MT Condensed Light"/>
              </a:rPr>
              <a:t>equations much too complicated to be soluble</a:t>
            </a:r>
            <a:r>
              <a:rPr lang="en-US" sz="2200" dirty="0">
                <a:latin typeface="Abadi MT Condensed Light"/>
                <a:cs typeface="Abadi MT Condensed Light"/>
              </a:rPr>
              <a:t>.</a:t>
            </a:r>
            <a:r>
              <a:rPr lang="en-US" sz="2200" dirty="0" smtClean="0">
                <a:latin typeface="Abadi MT Condensed Light"/>
                <a:cs typeface="Abadi MT Condensed Light"/>
              </a:rPr>
              <a:t>”</a:t>
            </a:r>
            <a:endParaRPr lang="en-US" sz="2200" dirty="0">
              <a:latin typeface="Abadi MT Condensed Light"/>
              <a:cs typeface="Abadi MT Condensed Light"/>
            </a:endParaRPr>
          </a:p>
        </p:txBody>
      </p:sp>
      <p:sp>
        <p:nvSpPr>
          <p:cNvPr id="10" name="TextBox 9"/>
          <p:cNvSpPr txBox="1"/>
          <p:nvPr/>
        </p:nvSpPr>
        <p:spPr>
          <a:xfrm>
            <a:off x="4902668" y="4927599"/>
            <a:ext cx="1774845" cy="1138773"/>
          </a:xfrm>
          <a:prstGeom prst="rect">
            <a:avLst/>
          </a:prstGeom>
          <a:noFill/>
        </p:spPr>
        <p:txBody>
          <a:bodyPr wrap="none" rtlCol="0">
            <a:spAutoFit/>
          </a:bodyPr>
          <a:lstStyle/>
          <a:p>
            <a:r>
              <a:rPr lang="en-US" sz="3200" dirty="0" smtClean="0">
                <a:latin typeface="Abadi MT Condensed Extra Bold"/>
                <a:cs typeface="Abadi MT Condensed Extra Bold"/>
              </a:rPr>
              <a:t>Paul Dirac</a:t>
            </a:r>
          </a:p>
          <a:p>
            <a:r>
              <a:rPr lang="en-US" dirty="0" smtClean="0">
                <a:latin typeface="Abadi MT Condensed Extra Bold"/>
                <a:cs typeface="Abadi MT Condensed Extra Bold"/>
              </a:rPr>
              <a:t>1929</a:t>
            </a:r>
            <a:endParaRPr lang="en-US" dirty="0">
              <a:latin typeface="Abadi MT Condensed Extra Bold"/>
              <a:cs typeface="Abadi MT Condensed Extra Bold"/>
            </a:endParaRPr>
          </a:p>
          <a:p>
            <a:endParaRPr lang="en-US" dirty="0"/>
          </a:p>
        </p:txBody>
      </p:sp>
      <p:pic>
        <p:nvPicPr>
          <p:cNvPr id="11" name="Picture 10"/>
          <p:cNvPicPr>
            <a:picLocks noChangeAspect="1"/>
          </p:cNvPicPr>
          <p:nvPr/>
        </p:nvPicPr>
        <p:blipFill>
          <a:blip r:embed="rId3"/>
          <a:stretch>
            <a:fillRect/>
          </a:stretch>
        </p:blipFill>
        <p:spPr>
          <a:xfrm>
            <a:off x="0" y="1087120"/>
            <a:ext cx="4646341" cy="6858000"/>
          </a:xfrm>
          <a:prstGeom prst="rect">
            <a:avLst/>
          </a:prstGeom>
        </p:spPr>
      </p:pic>
      <p:sp>
        <p:nvSpPr>
          <p:cNvPr id="12" name="Oval Callout 11"/>
          <p:cNvSpPr/>
          <p:nvPr/>
        </p:nvSpPr>
        <p:spPr>
          <a:xfrm>
            <a:off x="4541520" y="1087120"/>
            <a:ext cx="4602480" cy="3776133"/>
          </a:xfrm>
          <a:prstGeom prst="wedgeEllipseCallout">
            <a:avLst>
              <a:gd name="adj1" fmla="val -60650"/>
              <a:gd name="adj2" fmla="val 45460"/>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42202" y="73836"/>
            <a:ext cx="8171195" cy="646331"/>
          </a:xfrm>
          <a:prstGeom prst="rect">
            <a:avLst/>
          </a:prstGeom>
          <a:noFill/>
        </p:spPr>
        <p:txBody>
          <a:bodyPr wrap="square" rtlCol="0">
            <a:spAutoFit/>
          </a:bodyPr>
          <a:lstStyle/>
          <a:p>
            <a:r>
              <a:rPr lang="en-GB" sz="3600" i="1" dirty="0" err="1">
                <a:latin typeface="Abadi MT Condensed Extra Bold"/>
                <a:cs typeface="Abadi MT Condensed Extra Bold"/>
              </a:rPr>
              <a:t>Ab</a:t>
            </a:r>
            <a:r>
              <a:rPr lang="en-GB" sz="3600" i="1" dirty="0">
                <a:latin typeface="Abadi MT Condensed Extra Bold"/>
                <a:cs typeface="Abadi MT Condensed Extra Bold"/>
              </a:rPr>
              <a:t>-initio </a:t>
            </a:r>
            <a:r>
              <a:rPr lang="en-GB" sz="3600" dirty="0" smtClean="0">
                <a:latin typeface="Abadi MT Condensed Extra Bold"/>
                <a:cs typeface="Abadi MT Condensed Extra Bold"/>
              </a:rPr>
              <a:t>Computational modelling</a:t>
            </a:r>
          </a:p>
        </p:txBody>
      </p:sp>
    </p:spTree>
    <p:extLst>
      <p:ext uri="{BB962C8B-B14F-4D97-AF65-F5344CB8AC3E}">
        <p14:creationId xmlns:p14="http://schemas.microsoft.com/office/powerpoint/2010/main" val="90643378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This is my lab</a:t>
            </a:r>
            <a:r>
              <a:rPr lang="mr-IN" sz="3600" dirty="0" smtClean="0">
                <a:latin typeface="Abadi MT Condensed Extra Bold"/>
                <a:cs typeface="Abadi MT Condensed Extra Bold"/>
              </a:rPr>
              <a:t>…</a:t>
            </a:r>
            <a:r>
              <a:rPr lang="en-GB" sz="3600" dirty="0">
                <a:latin typeface="Abadi MT Condensed Extra Bold"/>
                <a:cs typeface="Abadi MT Condensed Extra Bold"/>
              </a:rPr>
              <a:t>s</a:t>
            </a:r>
            <a:r>
              <a:rPr lang="en-GB" sz="3600" dirty="0" smtClean="0">
                <a:latin typeface="Abadi MT Condensed Extra Bold"/>
                <a:cs typeface="Abadi MT Condensed Extra Bold"/>
              </a:rPr>
              <a:t>upercomputers!</a:t>
            </a:r>
          </a:p>
        </p:txBody>
      </p:sp>
      <p:pic>
        <p:nvPicPr>
          <p:cNvPr id="3" name="Picture 2"/>
          <p:cNvPicPr>
            <a:picLocks noChangeAspect="1"/>
          </p:cNvPicPr>
          <p:nvPr/>
        </p:nvPicPr>
        <p:blipFill>
          <a:blip r:embed="rId3"/>
          <a:stretch>
            <a:fillRect/>
          </a:stretch>
        </p:blipFill>
        <p:spPr>
          <a:xfrm>
            <a:off x="314476" y="1022144"/>
            <a:ext cx="6809619" cy="4437118"/>
          </a:xfrm>
          <a:prstGeom prst="rect">
            <a:avLst/>
          </a:prstGeom>
        </p:spPr>
      </p:pic>
      <p:pic>
        <p:nvPicPr>
          <p:cNvPr id="5" name="Picture 4" descr="Screen Shot 2017-07-17 at 19.46.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762" y="2559666"/>
            <a:ext cx="4534429" cy="4298333"/>
          </a:xfrm>
          <a:prstGeom prst="rect">
            <a:avLst/>
          </a:prstGeom>
        </p:spPr>
      </p:pic>
    </p:spTree>
    <p:extLst>
      <p:ext uri="{BB962C8B-B14F-4D97-AF65-F5344CB8AC3E}">
        <p14:creationId xmlns:p14="http://schemas.microsoft.com/office/powerpoint/2010/main" val="5126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9-04-24 at 19.1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295"/>
            <a:ext cx="9144000" cy="5692991"/>
          </a:xfrm>
          <a:prstGeom prst="rect">
            <a:avLst/>
          </a:prstGeom>
        </p:spPr>
      </p:pic>
      <p:sp>
        <p:nvSpPr>
          <p:cNvPr id="4" name="TextBox 3"/>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Fastest supercomputers in the world</a:t>
            </a:r>
          </a:p>
        </p:txBody>
      </p: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416651" y="2080381"/>
            <a:ext cx="6199444" cy="4959555"/>
          </a:xfrm>
          <a:prstGeom prst="rect">
            <a:avLst/>
          </a:prstGeom>
        </p:spPr>
      </p:pic>
      <p:sp>
        <p:nvSpPr>
          <p:cNvPr id="3" name="TextBox 2"/>
          <p:cNvSpPr txBox="1"/>
          <p:nvPr/>
        </p:nvSpPr>
        <p:spPr>
          <a:xfrm>
            <a:off x="6168759" y="1971744"/>
            <a:ext cx="2619790" cy="923330"/>
          </a:xfrm>
          <a:prstGeom prst="rect">
            <a:avLst/>
          </a:prstGeom>
          <a:noFill/>
        </p:spPr>
        <p:txBody>
          <a:bodyPr wrap="none" rtlCol="0">
            <a:spAutoFit/>
          </a:bodyPr>
          <a:lstStyle/>
          <a:p>
            <a:pPr algn="ctr"/>
            <a:r>
              <a:rPr lang="en-US" dirty="0" smtClean="0">
                <a:latin typeface="Abadi MT Condensed Extra Bold"/>
                <a:cs typeface="Abadi MT Condensed Extra Bold"/>
              </a:rPr>
              <a:t>&gt; 1 </a:t>
            </a:r>
            <a:r>
              <a:rPr lang="en-US" dirty="0" err="1" smtClean="0">
                <a:latin typeface="Abadi MT Condensed Extra Bold"/>
                <a:cs typeface="Abadi MT Condensed Extra Bold"/>
              </a:rPr>
              <a:t>exaflop</a:t>
            </a:r>
            <a:r>
              <a:rPr lang="en-US" dirty="0" smtClean="0">
                <a:latin typeface="Abadi MT Condensed Extra Bold"/>
                <a:cs typeface="Abadi MT Condensed Extra Bold"/>
              </a:rPr>
              <a:t>/s</a:t>
            </a:r>
            <a:endParaRPr lang="en-US" dirty="0">
              <a:latin typeface="Abadi MT Condensed Extra Bold"/>
              <a:cs typeface="Abadi MT Condensed Extra Bold"/>
            </a:endParaRPr>
          </a:p>
          <a:p>
            <a:r>
              <a:rPr lang="en-US" dirty="0" smtClean="0">
                <a:latin typeface="Abadi MT Condensed Extra Bold"/>
                <a:cs typeface="Abadi MT Condensed Extra Bold"/>
              </a:rPr>
              <a:t>(1000000000000000000)</a:t>
            </a:r>
            <a:endParaRPr lang="en-US" dirty="0">
              <a:latin typeface="Abadi MT Condensed Extra Bold"/>
              <a:cs typeface="Abadi MT Condensed Extra Bold"/>
            </a:endParaRPr>
          </a:p>
          <a:p>
            <a:endParaRPr lang="en-US" dirty="0"/>
          </a:p>
        </p:txBody>
      </p:sp>
    </p:spTree>
    <p:extLst>
      <p:ext uri="{BB962C8B-B14F-4D97-AF65-F5344CB8AC3E}">
        <p14:creationId xmlns:p14="http://schemas.microsoft.com/office/powerpoint/2010/main" val="1156437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25002" y="304800"/>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The problem with Einstein</a:t>
            </a:r>
          </a:p>
        </p:txBody>
      </p:sp>
      <p:sp>
        <p:nvSpPr>
          <p:cNvPr id="5" name="AutoShape 8" descr="mage result for einstein"/>
          <p:cNvSpPr>
            <a:spLocks noChangeAspect="1" noChangeArrowheads="1"/>
          </p:cNvSpPr>
          <p:nvPr/>
        </p:nvSpPr>
        <p:spPr bwMode="auto">
          <a:xfrm>
            <a:off x="0" y="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92918" y="1066800"/>
            <a:ext cx="6394027" cy="4795520"/>
          </a:xfrm>
          <a:prstGeom prst="rect">
            <a:avLst/>
          </a:prstGeom>
        </p:spPr>
      </p:pic>
      <p:pic>
        <p:nvPicPr>
          <p:cNvPr id="9" name="Picture 8"/>
          <p:cNvPicPr>
            <a:picLocks noChangeAspect="1"/>
          </p:cNvPicPr>
          <p:nvPr/>
        </p:nvPicPr>
        <p:blipFill rotWithShape="1">
          <a:blip r:embed="rId4">
            <a:extLst>
              <a:ext uri="{BEBA8EAE-BF5A-486C-A8C5-ECC9F3942E4B}">
                <a14:imgProps xmlns:a14="http://schemas.microsoft.com/office/drawing/2010/main">
                  <a14:imgLayer r:embed="rId5">
                    <a14:imgEffect>
                      <a14:backgroundRemoval t="2917" b="99306" l="26759" r="90000"/>
                    </a14:imgEffect>
                  </a14:imgLayer>
                </a14:imgProps>
              </a:ext>
              <a:ext uri="{28A0092B-C50C-407E-A947-70E740481C1C}">
                <a14:useLocalDpi xmlns:a14="http://schemas.microsoft.com/office/drawing/2010/main" val="0"/>
              </a:ext>
            </a:extLst>
          </a:blip>
          <a:srcRect r="19444"/>
          <a:stretch/>
        </p:blipFill>
        <p:spPr>
          <a:xfrm>
            <a:off x="4689931" y="3252177"/>
            <a:ext cx="4454068" cy="3686125"/>
          </a:xfrm>
          <a:prstGeom prst="rect">
            <a:avLst/>
          </a:prstGeom>
        </p:spPr>
      </p:pic>
      <p:sp>
        <p:nvSpPr>
          <p:cNvPr id="10" name="Cloud 9"/>
          <p:cNvSpPr/>
          <p:nvPr/>
        </p:nvSpPr>
        <p:spPr>
          <a:xfrm>
            <a:off x="6682985" y="1696720"/>
            <a:ext cx="2407920" cy="1475155"/>
          </a:xfrm>
          <a:prstGeom prst="cloud">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ln w="0"/>
                <a:solidFill>
                  <a:schemeClr val="tx1"/>
                </a:solidFill>
                <a:effectLst>
                  <a:outerShdw blurRad="38100" dist="19050" dir="2700000" algn="tl" rotWithShape="0">
                    <a:schemeClr val="dk1">
                      <a:alpha val="40000"/>
                    </a:schemeClr>
                  </a:outerShdw>
                </a:effectLst>
              </a:rPr>
              <a:t>I’m not a </a:t>
            </a:r>
            <a:r>
              <a:rPr lang="en-US" i="1" dirty="0" smtClean="0">
                <a:ln w="0"/>
                <a:solidFill>
                  <a:schemeClr val="tx1"/>
                </a:solidFill>
                <a:effectLst>
                  <a:outerShdw blurRad="38100" dist="19050" dir="2700000" algn="tl" rotWithShape="0">
                    <a:schemeClr val="dk1">
                      <a:alpha val="40000"/>
                    </a:schemeClr>
                  </a:outerShdw>
                </a:effectLst>
              </a:rPr>
              <a:t>real </a:t>
            </a:r>
            <a:r>
              <a:rPr lang="en-US" dirty="0" smtClean="0">
                <a:ln w="0"/>
                <a:solidFill>
                  <a:schemeClr val="tx1"/>
                </a:solidFill>
                <a:effectLst>
                  <a:outerShdw blurRad="38100" dist="19050" dir="2700000" algn="tl" rotWithShape="0">
                    <a:schemeClr val="dk1">
                      <a:alpha val="40000"/>
                    </a:schemeClr>
                  </a:outerShdw>
                </a:effectLst>
              </a:rPr>
              <a:t>physicist</a:t>
            </a:r>
            <a:endParaRPr lang="en-US" dirty="0">
              <a:ln w="0"/>
              <a:solidFill>
                <a:schemeClr val="tx1"/>
              </a:solidFill>
              <a:effectLst>
                <a:outerShdw blurRad="38100" dist="19050" dir="2700000" algn="tl" rotWithShape="0">
                  <a:schemeClr val="dk1">
                    <a:alpha val="40000"/>
                  </a:schemeClr>
                </a:outerShdw>
              </a:effectLst>
            </a:endParaRPr>
          </a:p>
        </p:txBody>
      </p:sp>
      <p:sp>
        <p:nvSpPr>
          <p:cNvPr id="11" name="Oval 10"/>
          <p:cNvSpPr/>
          <p:nvPr/>
        </p:nvSpPr>
        <p:spPr>
          <a:xfrm>
            <a:off x="8599292" y="3197763"/>
            <a:ext cx="193040" cy="16060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3" name="Oval 12"/>
          <p:cNvSpPr/>
          <p:nvPr/>
        </p:nvSpPr>
        <p:spPr>
          <a:xfrm>
            <a:off x="8792332" y="3464560"/>
            <a:ext cx="193040" cy="160605"/>
          </a:xfrm>
          <a:prstGeom prst="ellipse">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7024191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910358" cy="8217634"/>
          </a:xfrm>
          <a:prstGeom prst="rect">
            <a:avLst/>
          </a:prstGeom>
          <a:noFill/>
        </p:spPr>
        <p:txBody>
          <a:bodyPr wrap="square" rtlCol="0">
            <a:spAutoFit/>
          </a:bodyPr>
          <a:lstStyle/>
          <a:p>
            <a:r>
              <a:rPr lang="en-US" sz="4800" dirty="0" smtClean="0">
                <a:latin typeface="Abadi MT Condensed Extra Bold"/>
                <a:cs typeface="Abadi MT Condensed Extra Bold"/>
              </a:rPr>
              <a:t>Hi, I’m Lucy! And I’m a</a:t>
            </a:r>
            <a:r>
              <a:rPr lang="mr-IN" sz="4800" dirty="0" smtClean="0">
                <a:latin typeface="Abadi MT Condensed Extra Bold"/>
                <a:cs typeface="Abadi MT Condensed Extra Bold"/>
              </a:rPr>
              <a:t>…</a:t>
            </a:r>
            <a:r>
              <a:rPr lang="en-GB" sz="4800" dirty="0" smtClean="0">
                <a:latin typeface="Abadi MT Condensed Extra Bold"/>
                <a:cs typeface="Abadi MT Condensed Extra Bold"/>
              </a:rPr>
              <a:t>..</a:t>
            </a:r>
          </a:p>
          <a:p>
            <a:endParaRPr lang="en-GB" sz="3600" b="1" dirty="0">
              <a:latin typeface="Abadi MT Condensed Extra Bold"/>
              <a:cs typeface="Abadi MT Condensed Extra Bold"/>
            </a:endParaRPr>
          </a:p>
          <a:p>
            <a:r>
              <a:rPr lang="en-GB" sz="4800" b="1" dirty="0" smtClean="0">
                <a:solidFill>
                  <a:schemeClr val="accent5">
                    <a:lumMod val="50000"/>
                  </a:schemeClr>
                </a:solidFill>
                <a:latin typeface="Abadi MT Condensed Light"/>
                <a:cs typeface="Abadi MT Condensed Light"/>
              </a:rPr>
              <a:t>Physicist, </a:t>
            </a:r>
            <a:r>
              <a:rPr lang="en-GB" sz="4800" b="1" u="sng" dirty="0" smtClean="0">
                <a:solidFill>
                  <a:schemeClr val="accent5">
                    <a:lumMod val="50000"/>
                  </a:schemeClr>
                </a:solidFill>
                <a:latin typeface="Abadi MT Condensed Light"/>
                <a:cs typeface="Abadi MT Condensed Light"/>
              </a:rPr>
              <a:t>computational materials </a:t>
            </a:r>
            <a:r>
              <a:rPr lang="en-GB" sz="4800" b="1" u="sng" dirty="0" smtClean="0">
                <a:solidFill>
                  <a:schemeClr val="accent5">
                    <a:lumMod val="50000"/>
                  </a:schemeClr>
                </a:solidFill>
                <a:latin typeface="Abadi MT Condensed Light"/>
                <a:cs typeface="Abadi MT Condensed Light"/>
              </a:rPr>
              <a:t>scientist</a:t>
            </a:r>
            <a:r>
              <a:rPr lang="en-GB" sz="4800" b="1" dirty="0" smtClean="0">
                <a:solidFill>
                  <a:schemeClr val="accent5">
                    <a:lumMod val="50000"/>
                  </a:schemeClr>
                </a:solidFill>
                <a:latin typeface="Abadi MT Condensed Light"/>
                <a:cs typeface="Abadi MT Condensed Light"/>
              </a:rPr>
              <a:t>, </a:t>
            </a:r>
            <a:r>
              <a:rPr lang="en-GB" sz="4800" b="1" dirty="0" smtClean="0">
                <a:solidFill>
                  <a:schemeClr val="accent5">
                    <a:lumMod val="50000"/>
                  </a:schemeClr>
                </a:solidFill>
                <a:latin typeface="Abadi MT Condensed Light"/>
                <a:cs typeface="Abadi MT Condensed Light"/>
              </a:rPr>
              <a:t>PhD </a:t>
            </a:r>
            <a:r>
              <a:rPr lang="en-GB" sz="4800" b="1" dirty="0" smtClean="0">
                <a:solidFill>
                  <a:schemeClr val="accent5">
                    <a:lumMod val="50000"/>
                  </a:schemeClr>
                </a:solidFill>
                <a:latin typeface="Abadi MT Condensed Light"/>
                <a:cs typeface="Abadi MT Condensed Light"/>
              </a:rPr>
              <a:t>student, </a:t>
            </a:r>
            <a:r>
              <a:rPr lang="en-GB" sz="4800" b="1" dirty="0" smtClean="0">
                <a:solidFill>
                  <a:schemeClr val="accent5">
                    <a:lumMod val="50000"/>
                  </a:schemeClr>
                </a:solidFill>
                <a:latin typeface="Abadi MT Condensed Light"/>
                <a:cs typeface="Abadi MT Condensed Light"/>
              </a:rPr>
              <a:t>teacher</a:t>
            </a:r>
          </a:p>
          <a:p>
            <a:endParaRPr lang="en-GB" sz="4800" b="1" dirty="0">
              <a:latin typeface="Abadi MT Condensed Light"/>
              <a:cs typeface="Abadi MT Condensed Light"/>
            </a:endParaRPr>
          </a:p>
          <a:p>
            <a:r>
              <a:rPr lang="en-GB" sz="4800" b="1" dirty="0" smtClean="0">
                <a:solidFill>
                  <a:schemeClr val="accent5">
                    <a:lumMod val="75000"/>
                  </a:schemeClr>
                </a:solidFill>
                <a:latin typeface="Abadi MT Condensed Light"/>
                <a:cs typeface="Abadi MT Condensed Light"/>
              </a:rPr>
              <a:t>Woman, daughter, sister, wife, friend</a:t>
            </a:r>
          </a:p>
          <a:p>
            <a:endParaRPr lang="en-GB" sz="4800" b="1" dirty="0">
              <a:solidFill>
                <a:schemeClr val="accent5">
                  <a:lumMod val="60000"/>
                  <a:lumOff val="40000"/>
                </a:schemeClr>
              </a:solidFill>
              <a:latin typeface="Abadi MT Condensed Light"/>
              <a:cs typeface="Abadi MT Condensed Light"/>
            </a:endParaRPr>
          </a:p>
          <a:p>
            <a:r>
              <a:rPr lang="en-GB" sz="4800" b="1" dirty="0" smtClean="0">
                <a:solidFill>
                  <a:schemeClr val="accent5">
                    <a:lumMod val="60000"/>
                    <a:lumOff val="40000"/>
                  </a:schemeClr>
                </a:solidFill>
                <a:latin typeface="Abadi MT Condensed Light"/>
                <a:cs typeface="Abadi MT Condensed Light"/>
              </a:rPr>
              <a:t>Cyclist, mountaineer, movie-watcher, food-cooker</a:t>
            </a:r>
            <a:r>
              <a:rPr lang="mr-IN" sz="4800" b="1" dirty="0" smtClean="0">
                <a:solidFill>
                  <a:schemeClr val="accent5">
                    <a:lumMod val="60000"/>
                    <a:lumOff val="40000"/>
                  </a:schemeClr>
                </a:solidFill>
                <a:latin typeface="Abadi MT Condensed Light"/>
                <a:cs typeface="Abadi MT Condensed Light"/>
              </a:rPr>
              <a:t>…</a:t>
            </a:r>
            <a:endParaRPr lang="en-GB" sz="4800" b="1" dirty="0">
              <a:solidFill>
                <a:schemeClr val="accent5">
                  <a:lumMod val="60000"/>
                  <a:lumOff val="40000"/>
                </a:schemeClr>
              </a:solidFill>
              <a:latin typeface="Abadi MT Condensed Light"/>
              <a:cs typeface="Abadi MT Condensed Light"/>
            </a:endParaRPr>
          </a:p>
          <a:p>
            <a:endParaRPr lang="en-GB" sz="3600" dirty="0" smtClean="0">
              <a:latin typeface="Abadi MT Condensed Extra Bold"/>
              <a:cs typeface="Abadi MT Condensed Extra Bold"/>
            </a:endParaRPr>
          </a:p>
          <a:p>
            <a:endParaRPr lang="en-GB" sz="3600" dirty="0">
              <a:latin typeface="Abadi MT Condensed Extra Bold"/>
              <a:cs typeface="Abadi MT Condensed Extra Bold"/>
            </a:endParaRPr>
          </a:p>
          <a:p>
            <a:r>
              <a:rPr lang="en-GB" sz="3600" dirty="0" smtClean="0">
                <a:latin typeface="Abadi MT Condensed Extra Bold"/>
                <a:cs typeface="Abadi MT Condensed Extra Bold"/>
              </a:rPr>
              <a:t> </a:t>
            </a:r>
            <a:r>
              <a:rPr lang="en-US" sz="3600" dirty="0" smtClean="0">
                <a:latin typeface="Abadi MT Condensed Extra Bold"/>
                <a:cs typeface="Abadi MT Condensed Extra Bold"/>
              </a:rPr>
              <a:t> </a:t>
            </a:r>
            <a:endParaRPr lang="en-US" sz="3600" dirty="0">
              <a:latin typeface="Abadi MT Condensed Extra Bold"/>
              <a:cs typeface="Abadi MT Condensed Extra Bold"/>
            </a:endParaRPr>
          </a:p>
        </p:txBody>
      </p:sp>
    </p:spTree>
    <p:extLst>
      <p:ext uri="{BB962C8B-B14F-4D97-AF65-F5344CB8AC3E}">
        <p14:creationId xmlns:p14="http://schemas.microsoft.com/office/powerpoint/2010/main" val="3810428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3" y="510716"/>
            <a:ext cx="7904518" cy="5632312"/>
          </a:xfrm>
          <a:prstGeom prst="rect">
            <a:avLst/>
          </a:prstGeom>
          <a:noFill/>
        </p:spPr>
        <p:txBody>
          <a:bodyPr wrap="square" rtlCol="0">
            <a:spAutoFit/>
          </a:bodyPr>
          <a:lstStyle/>
          <a:p>
            <a:endParaRPr lang="en-GB" sz="3600" dirty="0">
              <a:latin typeface="Abadi MT Condensed Extra Bold"/>
              <a:cs typeface="Abadi MT Condensed Extra Bold"/>
            </a:endParaRPr>
          </a:p>
          <a:p>
            <a:r>
              <a:rPr lang="en-GB" sz="3600" dirty="0" smtClean="0">
                <a:latin typeface="Abadi MT Condensed Extra Bold"/>
                <a:cs typeface="Abadi MT Condensed Extra Bold"/>
              </a:rPr>
              <a:t>Don’t just think about academic labels (history, physics, business) </a:t>
            </a:r>
            <a:r>
              <a:rPr lang="mr-IN" sz="3600" i="1" dirty="0" smtClean="0">
                <a:solidFill>
                  <a:schemeClr val="accent4">
                    <a:lumMod val="75000"/>
                  </a:schemeClr>
                </a:solidFill>
                <a:latin typeface="Abadi MT Condensed Extra Bold"/>
                <a:cs typeface="Abadi MT Condensed Extra Bold"/>
              </a:rPr>
              <a:t>–</a:t>
            </a:r>
            <a:r>
              <a:rPr lang="en-GB" sz="3600" i="1" dirty="0" smtClean="0">
                <a:solidFill>
                  <a:schemeClr val="accent4">
                    <a:lumMod val="75000"/>
                  </a:schemeClr>
                </a:solidFill>
                <a:latin typeface="Abadi MT Condensed Extra Bold"/>
                <a:cs typeface="Abadi MT Condensed Extra Bold"/>
              </a:rPr>
              <a:t> think about the type of question you want to answer</a:t>
            </a:r>
          </a:p>
          <a:p>
            <a:endParaRPr lang="en-GB" sz="3600" i="1" dirty="0">
              <a:solidFill>
                <a:schemeClr val="accent4">
                  <a:lumMod val="75000"/>
                </a:schemeClr>
              </a:solidFill>
              <a:latin typeface="Abadi MT Condensed Extra Bold"/>
              <a:cs typeface="Abadi MT Condensed Extra Bold"/>
            </a:endParaRPr>
          </a:p>
          <a:p>
            <a:r>
              <a:rPr lang="en-GB" sz="3600" dirty="0" smtClean="0">
                <a:latin typeface="Abadi MT Condensed Extra Bold"/>
                <a:cs typeface="Abadi MT Condensed Extra Bold"/>
              </a:rPr>
              <a:t>It is easy to doubt your ability as a physicist </a:t>
            </a:r>
            <a:r>
              <a:rPr lang="mr-IN" sz="3600" i="1" dirty="0" smtClean="0">
                <a:solidFill>
                  <a:srgbClr val="604A7B"/>
                </a:solidFill>
                <a:latin typeface="Abadi MT Condensed Extra Bold"/>
                <a:cs typeface="Abadi MT Condensed Extra Bold"/>
              </a:rPr>
              <a:t>–</a:t>
            </a:r>
            <a:r>
              <a:rPr lang="en-GB" sz="3600" i="1" dirty="0" smtClean="0">
                <a:solidFill>
                  <a:srgbClr val="604A7B"/>
                </a:solidFill>
                <a:latin typeface="Abadi MT Condensed Extra Bold"/>
                <a:cs typeface="Abadi MT Condensed Extra Bold"/>
              </a:rPr>
              <a:t> have confidence in yourself and what you can achieve </a:t>
            </a:r>
            <a:r>
              <a:rPr lang="mr-IN" sz="3600" i="1" dirty="0" smtClean="0">
                <a:solidFill>
                  <a:srgbClr val="604A7B"/>
                </a:solidFill>
                <a:latin typeface="Abadi MT Condensed Extra Bold"/>
                <a:cs typeface="Abadi MT Condensed Extra Bold"/>
              </a:rPr>
              <a:t>–</a:t>
            </a:r>
            <a:r>
              <a:rPr lang="en-GB" sz="3600" i="1" dirty="0" smtClean="0">
                <a:solidFill>
                  <a:srgbClr val="604A7B"/>
                </a:solidFill>
                <a:latin typeface="Abadi MT Condensed Extra Bold"/>
                <a:cs typeface="Abadi MT Condensed Extra Bold"/>
              </a:rPr>
              <a:t> GO FOR IT</a:t>
            </a:r>
            <a:endParaRPr lang="en-GB" sz="3600" i="1" dirty="0">
              <a:solidFill>
                <a:srgbClr val="604A7B"/>
              </a:solidFill>
              <a:latin typeface="Abadi MT Condensed Extra Bold"/>
              <a:cs typeface="Abadi MT Condensed Extra Bold"/>
            </a:endParaRPr>
          </a:p>
          <a:p>
            <a:endParaRPr lang="en-GB" sz="3600" i="1" dirty="0" smtClean="0">
              <a:solidFill>
                <a:schemeClr val="accent4">
                  <a:lumMod val="75000"/>
                </a:schemeClr>
              </a:solidFill>
              <a:latin typeface="Abadi MT Condensed Extra Bold"/>
              <a:cs typeface="Abadi MT Condensed Extra Bold"/>
            </a:endParaRPr>
          </a:p>
          <a:p>
            <a:endParaRPr lang="en-GB" sz="3600" i="1" dirty="0">
              <a:solidFill>
                <a:schemeClr val="accent4">
                  <a:lumMod val="75000"/>
                </a:schemeClr>
              </a:solidFill>
              <a:latin typeface="Abadi MT Condensed Extra Bold"/>
              <a:cs typeface="Abadi MT Condensed Extra Bold"/>
            </a:endParaRPr>
          </a:p>
        </p:txBody>
      </p:sp>
    </p:spTree>
    <p:extLst>
      <p:ext uri="{BB962C8B-B14F-4D97-AF65-F5344CB8AC3E}">
        <p14:creationId xmlns:p14="http://schemas.microsoft.com/office/powerpoint/2010/main" val="33273735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6503" y="62247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Physics Nobel Prize winner Walter Kohn</a:t>
            </a:r>
            <a:endParaRPr lang="en-GB" sz="2400" dirty="0" smtClean="0">
              <a:latin typeface="Abadi MT Condensed Extra Bold"/>
              <a:cs typeface="Abadi MT Condensed Extra Bold"/>
            </a:endParaRPr>
          </a:p>
        </p:txBody>
      </p:sp>
      <p:pic>
        <p:nvPicPr>
          <p:cNvPr id="6" name="51849499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5216" y="1635760"/>
            <a:ext cx="8128000" cy="4572000"/>
          </a:xfrm>
          <a:prstGeom prst="rect">
            <a:avLst/>
          </a:prstGeom>
        </p:spPr>
      </p:pic>
      <p:pic>
        <p:nvPicPr>
          <p:cNvPr id="5" name="Picture 4" descr="Screen Shot 2017-07-08 at 13.23.3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623" y="1635760"/>
            <a:ext cx="8031193" cy="4480560"/>
          </a:xfrm>
          <a:prstGeom prst="rect">
            <a:avLst/>
          </a:prstGeom>
        </p:spPr>
      </p:pic>
    </p:spTree>
    <p:extLst>
      <p:ext uri="{BB962C8B-B14F-4D97-AF65-F5344CB8AC3E}">
        <p14:creationId xmlns:p14="http://schemas.microsoft.com/office/powerpoint/2010/main" val="3537950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4923" y="2522396"/>
            <a:ext cx="2672118" cy="769441"/>
          </a:xfrm>
          <a:prstGeom prst="rect">
            <a:avLst/>
          </a:prstGeom>
          <a:noFill/>
        </p:spPr>
        <p:txBody>
          <a:bodyPr wrap="square" rtlCol="0">
            <a:spAutoFit/>
          </a:bodyPr>
          <a:lstStyle/>
          <a:p>
            <a:r>
              <a:rPr lang="en-GB" sz="4400" dirty="0" smtClean="0">
                <a:latin typeface="Abadi MT Condensed Extra Bold"/>
                <a:cs typeface="Abadi MT Condensed Extra Bold"/>
              </a:rPr>
              <a:t>Thank-you!</a:t>
            </a:r>
          </a:p>
        </p:txBody>
      </p:sp>
      <p:pic>
        <p:nvPicPr>
          <p:cNvPr id="3" name="Picture 2"/>
          <p:cNvPicPr>
            <a:picLocks noChangeAspect="1"/>
          </p:cNvPicPr>
          <p:nvPr/>
        </p:nvPicPr>
        <p:blipFill>
          <a:blip r:embed="rId3"/>
          <a:stretch>
            <a:fillRect/>
          </a:stretch>
        </p:blipFill>
        <p:spPr>
          <a:xfrm>
            <a:off x="5527041" y="2522396"/>
            <a:ext cx="554326" cy="554326"/>
          </a:xfrm>
          <a:prstGeom prst="rect">
            <a:avLst/>
          </a:prstGeom>
        </p:spPr>
      </p:pic>
      <p:sp>
        <p:nvSpPr>
          <p:cNvPr id="2" name="TextBox 1"/>
          <p:cNvSpPr txBox="1"/>
          <p:nvPr/>
        </p:nvSpPr>
        <p:spPr>
          <a:xfrm>
            <a:off x="2357082" y="3749040"/>
            <a:ext cx="4023858" cy="2308324"/>
          </a:xfrm>
          <a:prstGeom prst="rect">
            <a:avLst/>
          </a:prstGeom>
          <a:noFill/>
        </p:spPr>
        <p:txBody>
          <a:bodyPr wrap="none" rtlCol="0">
            <a:spAutoFit/>
          </a:bodyPr>
          <a:lstStyle/>
          <a:p>
            <a:r>
              <a:rPr lang="en-GB" sz="2400" dirty="0" smtClean="0">
                <a:latin typeface="Abadi MT Condensed Extra Bold"/>
                <a:cs typeface="Abadi MT Condensed Extra Bold"/>
              </a:rPr>
              <a:t>Slides </a:t>
            </a:r>
            <a:r>
              <a:rPr lang="en-GB" sz="2400" dirty="0" smtClean="0">
                <a:latin typeface="Abadi MT Condensed Extra Bold"/>
                <a:cs typeface="Abadi MT Condensed Extra Bold"/>
              </a:rPr>
              <a:t>: </a:t>
            </a:r>
            <a:r>
              <a:rPr lang="en-GB" sz="2400" dirty="0" err="1" smtClean="0">
                <a:latin typeface="Abadi MT Condensed Extra Bold"/>
                <a:cs typeface="Abadi MT Condensed Extra Bold"/>
              </a:rPr>
              <a:t>lucydot.github.io</a:t>
            </a:r>
            <a:r>
              <a:rPr lang="en-GB" sz="2400" dirty="0" smtClean="0">
                <a:latin typeface="Abadi MT Condensed Extra Bold"/>
                <a:cs typeface="Abadi MT Condensed Extra Bold"/>
              </a:rPr>
              <a:t>/slides</a:t>
            </a:r>
            <a:endParaRPr lang="en-GB" sz="2400" dirty="0" smtClean="0">
              <a:latin typeface="Abadi MT Condensed Extra Bold"/>
              <a:cs typeface="Abadi MT Condensed Extra Bold"/>
            </a:endParaRPr>
          </a:p>
          <a:p>
            <a:endParaRPr lang="en-GB" sz="2400" dirty="0">
              <a:latin typeface="Abadi MT Condensed Extra Bold"/>
              <a:cs typeface="Abadi MT Condensed Extra Bold"/>
            </a:endParaRPr>
          </a:p>
          <a:p>
            <a:endParaRPr lang="en-GB" sz="2400" dirty="0">
              <a:latin typeface="Abadi MT Condensed Extra Bold"/>
              <a:cs typeface="Abadi MT Condensed Extra Bold"/>
            </a:endParaRPr>
          </a:p>
          <a:p>
            <a:endParaRPr lang="en-GB" sz="2400" dirty="0" smtClean="0">
              <a:latin typeface="Abadi MT Condensed Extra Bold"/>
              <a:cs typeface="Abadi MT Condensed Extra Bold"/>
            </a:endParaRPr>
          </a:p>
          <a:p>
            <a:endParaRPr lang="en-GB" sz="2400" dirty="0">
              <a:latin typeface="Abadi MT Condensed Extra Bold"/>
              <a:cs typeface="Abadi MT Condensed Extra Bold"/>
            </a:endParaRPr>
          </a:p>
          <a:p>
            <a:r>
              <a:rPr lang="en-GB" sz="2400" dirty="0" smtClean="0">
                <a:latin typeface="Abadi MT Condensed Extra Bold"/>
                <a:cs typeface="Abadi MT Condensed Extra Bold"/>
              </a:rPr>
              <a:t> </a:t>
            </a:r>
            <a:endParaRPr lang="en-US" sz="2400" dirty="0"/>
          </a:p>
        </p:txBody>
      </p:sp>
    </p:spTree>
    <p:extLst>
      <p:ext uri="{BB962C8B-B14F-4D97-AF65-F5344CB8AC3E}">
        <p14:creationId xmlns:p14="http://schemas.microsoft.com/office/powerpoint/2010/main" val="30664333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extBox 3"/>
          <p:cNvSpPr txBox="1"/>
          <p:nvPr/>
        </p:nvSpPr>
        <p:spPr>
          <a:xfrm>
            <a:off x="142202" y="73836"/>
            <a:ext cx="8171195" cy="3046988"/>
          </a:xfrm>
          <a:prstGeom prst="rect">
            <a:avLst/>
          </a:prstGeom>
          <a:noFill/>
        </p:spPr>
        <p:txBody>
          <a:bodyPr wrap="square" rtlCol="0">
            <a:spAutoFit/>
          </a:bodyPr>
          <a:lstStyle/>
          <a:p>
            <a:r>
              <a:rPr lang="en-US" sz="4800" dirty="0" smtClean="0">
                <a:latin typeface="Abadi MT Condensed Extra Bold"/>
                <a:cs typeface="Abadi MT Condensed Extra Bold"/>
              </a:rPr>
              <a:t>Hi, I’m Lucy! And I’m a</a:t>
            </a:r>
            <a:r>
              <a:rPr lang="mr-IN" sz="4800" dirty="0" smtClean="0">
                <a:latin typeface="Abadi MT Condensed Extra Bold"/>
                <a:cs typeface="Abadi MT Condensed Extra Bold"/>
              </a:rPr>
              <a:t>…</a:t>
            </a:r>
            <a:r>
              <a:rPr lang="en-GB" sz="4800" dirty="0" smtClean="0">
                <a:latin typeface="Abadi MT Condensed Extra Bold"/>
                <a:cs typeface="Abadi MT Condensed Extra Bold"/>
              </a:rPr>
              <a:t>..</a:t>
            </a:r>
          </a:p>
          <a:p>
            <a:endParaRPr lang="en-GB" sz="3600" b="1" dirty="0">
              <a:latin typeface="Abadi MT Condensed Extra Bold"/>
              <a:cs typeface="Abadi MT Condensed Extra Bold"/>
            </a:endParaRPr>
          </a:p>
          <a:p>
            <a:endParaRPr lang="en-GB" sz="3600" dirty="0" smtClean="0">
              <a:latin typeface="Abadi MT Condensed Extra Bold"/>
              <a:cs typeface="Abadi MT Condensed Extra Bold"/>
            </a:endParaRPr>
          </a:p>
          <a:p>
            <a:endParaRPr lang="en-GB" sz="3600" dirty="0">
              <a:latin typeface="Abadi MT Condensed Extra Bold"/>
              <a:cs typeface="Abadi MT Condensed Extra Bold"/>
            </a:endParaRPr>
          </a:p>
          <a:p>
            <a:r>
              <a:rPr lang="en-GB" sz="3600" dirty="0" smtClean="0">
                <a:latin typeface="Abadi MT Condensed Extra Bold"/>
                <a:cs typeface="Abadi MT Condensed Extra Bold"/>
              </a:rPr>
              <a:t> </a:t>
            </a:r>
            <a:r>
              <a:rPr lang="en-US" sz="3600" dirty="0" smtClean="0">
                <a:latin typeface="Abadi MT Condensed Extra Bold"/>
                <a:cs typeface="Abadi MT Condensed Extra Bold"/>
              </a:rPr>
              <a:t> </a:t>
            </a:r>
            <a:endParaRPr lang="en-US" sz="3600" dirty="0">
              <a:latin typeface="Abadi MT Condensed Extra Bold"/>
              <a:cs typeface="Abadi MT Condensed Extra Bold"/>
            </a:endParaRPr>
          </a:p>
        </p:txBody>
      </p:sp>
      <p:cxnSp>
        <p:nvCxnSpPr>
          <p:cNvPr id="3" name="Straight Connector 2"/>
          <p:cNvCxnSpPr/>
          <p:nvPr/>
        </p:nvCxnSpPr>
        <p:spPr>
          <a:xfrm>
            <a:off x="142202" y="3765900"/>
            <a:ext cx="8791379" cy="0"/>
          </a:xfrm>
          <a:prstGeom prst="line">
            <a:avLst/>
          </a:prstGeom>
          <a:ln w="381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42202" y="3583877"/>
            <a:ext cx="290502" cy="369332"/>
          </a:xfrm>
          <a:prstGeom prst="rect">
            <a:avLst/>
          </a:prstGeom>
          <a:solidFill>
            <a:srgbClr val="FFFFFF"/>
          </a:solidFill>
        </p:spPr>
        <p:txBody>
          <a:bodyPr wrap="none">
            <a:spAutoFit/>
          </a:bodyPr>
          <a:lstStyle/>
          <a:p>
            <a:r>
              <a:rPr lang="en-GB" b="1" dirty="0" smtClean="0">
                <a:solidFill>
                  <a:schemeClr val="accent5">
                    <a:lumMod val="75000"/>
                  </a:schemeClr>
                </a:solidFill>
                <a:latin typeface="Abadi MT Condensed Light"/>
                <a:cs typeface="Abadi MT Condensed Light"/>
              </a:rPr>
              <a:t>0</a:t>
            </a:r>
            <a:endParaRPr lang="en-US" dirty="0"/>
          </a:p>
        </p:txBody>
      </p:sp>
      <p:sp>
        <p:nvSpPr>
          <p:cNvPr id="10" name="Rectangle 9"/>
          <p:cNvSpPr/>
          <p:nvPr/>
        </p:nvSpPr>
        <p:spPr>
          <a:xfrm>
            <a:off x="8505360" y="3581234"/>
            <a:ext cx="428221" cy="369332"/>
          </a:xfrm>
          <a:prstGeom prst="rect">
            <a:avLst/>
          </a:prstGeom>
          <a:solidFill>
            <a:srgbClr val="FFFFFF"/>
          </a:solidFill>
        </p:spPr>
        <p:txBody>
          <a:bodyPr wrap="square">
            <a:spAutoFit/>
          </a:bodyPr>
          <a:lstStyle/>
          <a:p>
            <a:r>
              <a:rPr lang="en-GB" b="1" dirty="0" smtClean="0">
                <a:solidFill>
                  <a:schemeClr val="accent5">
                    <a:lumMod val="75000"/>
                  </a:schemeClr>
                </a:solidFill>
                <a:latin typeface="Abadi MT Condensed Light"/>
                <a:cs typeface="Abadi MT Condensed Light"/>
              </a:rPr>
              <a:t>31</a:t>
            </a:r>
            <a:endParaRPr lang="en-US" dirty="0"/>
          </a:p>
        </p:txBody>
      </p:sp>
      <p:sp>
        <p:nvSpPr>
          <p:cNvPr id="11" name="Rectangle 10"/>
          <p:cNvSpPr/>
          <p:nvPr/>
        </p:nvSpPr>
        <p:spPr>
          <a:xfrm>
            <a:off x="2670045" y="3583877"/>
            <a:ext cx="428221" cy="369332"/>
          </a:xfrm>
          <a:prstGeom prst="rect">
            <a:avLst/>
          </a:prstGeom>
          <a:solidFill>
            <a:srgbClr val="FFFFFF"/>
          </a:solidFill>
        </p:spPr>
        <p:txBody>
          <a:bodyPr wrap="square">
            <a:spAutoFit/>
          </a:bodyPr>
          <a:lstStyle/>
          <a:p>
            <a:r>
              <a:rPr lang="en-GB" b="1" dirty="0" smtClean="0">
                <a:solidFill>
                  <a:schemeClr val="accent5">
                    <a:lumMod val="75000"/>
                  </a:schemeClr>
                </a:solidFill>
                <a:latin typeface="Abadi MT Condensed Light"/>
                <a:cs typeface="Abadi MT Condensed Light"/>
              </a:rPr>
              <a:t>10</a:t>
            </a:r>
            <a:endParaRPr lang="en-US" dirty="0"/>
          </a:p>
        </p:txBody>
      </p:sp>
      <p:sp>
        <p:nvSpPr>
          <p:cNvPr id="12" name="Rectangle 11"/>
          <p:cNvSpPr/>
          <p:nvPr/>
        </p:nvSpPr>
        <p:spPr>
          <a:xfrm>
            <a:off x="5532052" y="3583877"/>
            <a:ext cx="428221" cy="369332"/>
          </a:xfrm>
          <a:prstGeom prst="rect">
            <a:avLst/>
          </a:prstGeom>
          <a:solidFill>
            <a:srgbClr val="FFFFFF"/>
          </a:solidFill>
        </p:spPr>
        <p:txBody>
          <a:bodyPr wrap="square">
            <a:spAutoFit/>
          </a:bodyPr>
          <a:lstStyle/>
          <a:p>
            <a:r>
              <a:rPr lang="en-GB" b="1" dirty="0">
                <a:solidFill>
                  <a:schemeClr val="accent5">
                    <a:lumMod val="75000"/>
                  </a:schemeClr>
                </a:solidFill>
                <a:latin typeface="Abadi MT Condensed Light"/>
                <a:cs typeface="Abadi MT Condensed Light"/>
              </a:rPr>
              <a:t>2</a:t>
            </a:r>
            <a:r>
              <a:rPr lang="en-GB" b="1" dirty="0" smtClean="0">
                <a:solidFill>
                  <a:schemeClr val="accent5">
                    <a:lumMod val="75000"/>
                  </a:schemeClr>
                </a:solidFill>
                <a:latin typeface="Abadi MT Condensed Light"/>
                <a:cs typeface="Abadi MT Condensed Light"/>
              </a:rPr>
              <a:t>0</a:t>
            </a:r>
            <a:endParaRPr lang="en-US" dirty="0"/>
          </a:p>
        </p:txBody>
      </p:sp>
      <p:sp>
        <p:nvSpPr>
          <p:cNvPr id="15" name="Rectangle 14"/>
          <p:cNvSpPr/>
          <p:nvPr/>
        </p:nvSpPr>
        <p:spPr>
          <a:xfrm>
            <a:off x="6426528" y="2122784"/>
            <a:ext cx="1210834" cy="14773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Maths teacher (Arden Primary school)</a:t>
            </a:r>
            <a:endParaRPr lang="en-US" dirty="0"/>
          </a:p>
        </p:txBody>
      </p:sp>
      <p:sp>
        <p:nvSpPr>
          <p:cNvPr id="17" name="Rectangle 16"/>
          <p:cNvSpPr/>
          <p:nvPr/>
        </p:nvSpPr>
        <p:spPr>
          <a:xfrm>
            <a:off x="7634149" y="3230780"/>
            <a:ext cx="12319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physicist</a:t>
            </a:r>
            <a:endParaRPr lang="en-US" dirty="0"/>
          </a:p>
        </p:txBody>
      </p:sp>
      <p:sp>
        <p:nvSpPr>
          <p:cNvPr id="18" name="Rectangle 17"/>
          <p:cNvSpPr/>
          <p:nvPr/>
        </p:nvSpPr>
        <p:spPr>
          <a:xfrm>
            <a:off x="7637362" y="1826159"/>
            <a:ext cx="1231933"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Materials scientist</a:t>
            </a:r>
            <a:endParaRPr lang="en-US" dirty="0"/>
          </a:p>
        </p:txBody>
      </p:sp>
      <p:sp>
        <p:nvSpPr>
          <p:cNvPr id="19" name="Rectangle 18"/>
          <p:cNvSpPr/>
          <p:nvPr/>
        </p:nvSpPr>
        <p:spPr>
          <a:xfrm>
            <a:off x="7634148" y="2841822"/>
            <a:ext cx="123193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a:solidFill>
                  <a:schemeClr val="accent5">
                    <a:lumMod val="75000"/>
                  </a:schemeClr>
                </a:solidFill>
                <a:latin typeface="Abadi MT Condensed Light"/>
                <a:cs typeface="Abadi MT Condensed Light"/>
              </a:rPr>
              <a:t>p</a:t>
            </a:r>
            <a:r>
              <a:rPr lang="en-GB" b="1" dirty="0" smtClean="0">
                <a:solidFill>
                  <a:schemeClr val="accent5">
                    <a:lumMod val="75000"/>
                  </a:schemeClr>
                </a:solidFill>
                <a:latin typeface="Abadi MT Condensed Light"/>
                <a:cs typeface="Abadi MT Condensed Light"/>
              </a:rPr>
              <a:t>rogrammer</a:t>
            </a:r>
            <a:endParaRPr lang="en-US" dirty="0"/>
          </a:p>
        </p:txBody>
      </p:sp>
      <p:sp>
        <p:nvSpPr>
          <p:cNvPr id="20" name="Rectangle 19"/>
          <p:cNvSpPr/>
          <p:nvPr/>
        </p:nvSpPr>
        <p:spPr>
          <a:xfrm>
            <a:off x="142202" y="4131891"/>
            <a:ext cx="87238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Girl / woman</a:t>
            </a:r>
            <a:endParaRPr lang="en-US" dirty="0"/>
          </a:p>
        </p:txBody>
      </p:sp>
      <p:sp>
        <p:nvSpPr>
          <p:cNvPr id="21" name="Rectangle 20"/>
          <p:cNvSpPr/>
          <p:nvPr/>
        </p:nvSpPr>
        <p:spPr>
          <a:xfrm>
            <a:off x="142202" y="4501223"/>
            <a:ext cx="87238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Daughter</a:t>
            </a:r>
            <a:endParaRPr lang="en-US" dirty="0"/>
          </a:p>
        </p:txBody>
      </p:sp>
      <p:sp>
        <p:nvSpPr>
          <p:cNvPr id="22" name="Rectangle 21"/>
          <p:cNvSpPr/>
          <p:nvPr/>
        </p:nvSpPr>
        <p:spPr>
          <a:xfrm>
            <a:off x="679246" y="4870555"/>
            <a:ext cx="818683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Sister</a:t>
            </a:r>
            <a:endParaRPr lang="en-US" dirty="0"/>
          </a:p>
        </p:txBody>
      </p:sp>
      <p:sp>
        <p:nvSpPr>
          <p:cNvPr id="23" name="Rectangle 22"/>
          <p:cNvSpPr/>
          <p:nvPr/>
        </p:nvSpPr>
        <p:spPr>
          <a:xfrm>
            <a:off x="1328962" y="5239887"/>
            <a:ext cx="753712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Friend</a:t>
            </a:r>
            <a:endParaRPr lang="en-US" dirty="0"/>
          </a:p>
        </p:txBody>
      </p:sp>
      <p:sp>
        <p:nvSpPr>
          <p:cNvPr id="24" name="Rectangle 23"/>
          <p:cNvSpPr/>
          <p:nvPr/>
        </p:nvSpPr>
        <p:spPr>
          <a:xfrm>
            <a:off x="7899943" y="5609219"/>
            <a:ext cx="96614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Wife</a:t>
            </a:r>
            <a:endParaRPr lang="en-US" dirty="0"/>
          </a:p>
        </p:txBody>
      </p:sp>
      <p:sp>
        <p:nvSpPr>
          <p:cNvPr id="25" name="Rectangle 24"/>
          <p:cNvSpPr/>
          <p:nvPr/>
        </p:nvSpPr>
        <p:spPr>
          <a:xfrm>
            <a:off x="7634148" y="2472490"/>
            <a:ext cx="121083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teacher</a:t>
            </a:r>
            <a:endParaRPr lang="en-US" dirty="0"/>
          </a:p>
        </p:txBody>
      </p:sp>
      <p:sp>
        <p:nvSpPr>
          <p:cNvPr id="27" name="Rectangle 26"/>
          <p:cNvSpPr/>
          <p:nvPr/>
        </p:nvSpPr>
        <p:spPr>
          <a:xfrm>
            <a:off x="7637362" y="1456827"/>
            <a:ext cx="121083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PhD student</a:t>
            </a:r>
            <a:endParaRPr lang="en-US" dirty="0"/>
          </a:p>
        </p:txBody>
      </p:sp>
      <p:sp>
        <p:nvSpPr>
          <p:cNvPr id="28" name="Rectangle 27"/>
          <p:cNvSpPr/>
          <p:nvPr/>
        </p:nvSpPr>
        <p:spPr>
          <a:xfrm>
            <a:off x="5212483" y="2398292"/>
            <a:ext cx="1210834"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err="1" smtClean="0">
                <a:solidFill>
                  <a:schemeClr val="accent5">
                    <a:lumMod val="75000"/>
                  </a:schemeClr>
                </a:solidFill>
                <a:latin typeface="Abadi MT Condensed Light"/>
                <a:cs typeface="Abadi MT Condensed Light"/>
              </a:rPr>
              <a:t>Uni</a:t>
            </a:r>
            <a:r>
              <a:rPr lang="en-GB" b="1" dirty="0" smtClean="0">
                <a:solidFill>
                  <a:schemeClr val="accent5">
                    <a:lumMod val="75000"/>
                  </a:schemeClr>
                </a:solidFill>
                <a:latin typeface="Abadi MT Condensed Light"/>
                <a:cs typeface="Abadi MT Condensed Light"/>
              </a:rPr>
              <a:t> student (</a:t>
            </a:r>
            <a:r>
              <a:rPr lang="en-GB" b="1" dirty="0" err="1" smtClean="0">
                <a:solidFill>
                  <a:schemeClr val="accent5">
                    <a:lumMod val="75000"/>
                  </a:schemeClr>
                </a:solidFill>
                <a:latin typeface="Abadi MT Condensed Light"/>
                <a:cs typeface="Abadi MT Condensed Light"/>
              </a:rPr>
              <a:t>Msci</a:t>
            </a:r>
            <a:r>
              <a:rPr lang="en-GB" b="1" dirty="0" smtClean="0">
                <a:solidFill>
                  <a:schemeClr val="accent5">
                    <a:lumMod val="75000"/>
                  </a:schemeClr>
                </a:solidFill>
                <a:latin typeface="Abadi MT Condensed Light"/>
                <a:cs typeface="Abadi MT Condensed Light"/>
              </a:rPr>
              <a:t> Theoretical Physics)</a:t>
            </a:r>
            <a:endParaRPr lang="en-US" dirty="0"/>
          </a:p>
        </p:txBody>
      </p:sp>
      <p:sp>
        <p:nvSpPr>
          <p:cNvPr id="29" name="Rectangle 28"/>
          <p:cNvSpPr/>
          <p:nvPr/>
        </p:nvSpPr>
        <p:spPr>
          <a:xfrm>
            <a:off x="142202" y="3230780"/>
            <a:ext cx="474475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School student (Seaton Burn Community College)</a:t>
            </a:r>
            <a:endParaRPr lang="en-US" dirty="0"/>
          </a:p>
        </p:txBody>
      </p:sp>
    </p:spTree>
    <p:extLst>
      <p:ext uri="{BB962C8B-B14F-4D97-AF65-F5344CB8AC3E}">
        <p14:creationId xmlns:p14="http://schemas.microsoft.com/office/powerpoint/2010/main" val="58396416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clrChange>
              <a:clrFrom>
                <a:srgbClr val="FAFAFA"/>
              </a:clrFrom>
              <a:clrTo>
                <a:srgbClr val="FAFAFA">
                  <a:alpha val="0"/>
                </a:srgbClr>
              </a:clrTo>
            </a:clrChange>
            <a:alphaModFix amt="66000"/>
          </a:blip>
          <a:srcRect l="29067" r="30884"/>
          <a:stretch/>
        </p:blipFill>
        <p:spPr>
          <a:xfrm>
            <a:off x="-503514" y="-228472"/>
            <a:ext cx="5020524" cy="7051571"/>
          </a:xfrm>
          <a:prstGeom prst="rect">
            <a:avLst/>
          </a:prstGeom>
        </p:spPr>
      </p:pic>
      <p:pic>
        <p:nvPicPr>
          <p:cNvPr id="13" name="Picture 12"/>
          <p:cNvPicPr>
            <a:picLocks noChangeAspect="1"/>
          </p:cNvPicPr>
          <p:nvPr/>
        </p:nvPicPr>
        <p:blipFill>
          <a:blip r:embed="rId4"/>
          <a:stretch>
            <a:fillRect/>
          </a:stretch>
        </p:blipFill>
        <p:spPr>
          <a:xfrm>
            <a:off x="2962744" y="73836"/>
            <a:ext cx="2693888" cy="1828606"/>
          </a:xfrm>
          <a:prstGeom prst="rect">
            <a:avLst/>
          </a:prstGeom>
        </p:spPr>
      </p:pic>
      <p:pic>
        <p:nvPicPr>
          <p:cNvPr id="17" name="Picture 16"/>
          <p:cNvPicPr>
            <a:picLocks noChangeAspect="1"/>
          </p:cNvPicPr>
          <p:nvPr/>
        </p:nvPicPr>
        <p:blipFill>
          <a:blip r:embed="rId5"/>
          <a:stretch>
            <a:fillRect/>
          </a:stretch>
        </p:blipFill>
        <p:spPr>
          <a:xfrm flipH="1">
            <a:off x="6072695" y="-697418"/>
            <a:ext cx="3071305" cy="4606957"/>
          </a:xfrm>
          <a:prstGeom prst="rect">
            <a:avLst/>
          </a:prstGeom>
        </p:spPr>
      </p:pic>
      <p:sp>
        <p:nvSpPr>
          <p:cNvPr id="4" name="TextBox 3"/>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About Me</a:t>
            </a:r>
          </a:p>
        </p:txBody>
      </p:sp>
      <p:sp>
        <p:nvSpPr>
          <p:cNvPr id="5" name="TextBox 4"/>
          <p:cNvSpPr txBox="1"/>
          <p:nvPr/>
        </p:nvSpPr>
        <p:spPr>
          <a:xfrm>
            <a:off x="3191819" y="1902442"/>
            <a:ext cx="6175205" cy="1200329"/>
          </a:xfrm>
          <a:prstGeom prst="rect">
            <a:avLst/>
          </a:prstGeom>
          <a:noFill/>
        </p:spPr>
        <p:txBody>
          <a:bodyPr wrap="square" rtlCol="0">
            <a:spAutoFit/>
          </a:bodyPr>
          <a:lstStyle/>
          <a:p>
            <a:r>
              <a:rPr lang="en-GB" sz="3600" dirty="0" smtClean="0">
                <a:latin typeface="Abadi MT Condensed Extra Bold"/>
                <a:cs typeface="Abadi MT Condensed Extra Bold"/>
              </a:rPr>
              <a:t>       Newcastle </a:t>
            </a:r>
          </a:p>
          <a:p>
            <a:r>
              <a:rPr lang="en-GB" sz="3600" dirty="0">
                <a:latin typeface="Abadi MT Condensed Extra Bold"/>
                <a:cs typeface="Abadi MT Condensed Extra Bold"/>
              </a:rPr>
              <a:t> </a:t>
            </a:r>
            <a:r>
              <a:rPr lang="en-GB" sz="3600" dirty="0" smtClean="0">
                <a:latin typeface="Abadi MT Condensed Extra Bold"/>
                <a:cs typeface="Abadi MT Condensed Extra Bold"/>
              </a:rPr>
              <a:t>     (19 years)</a:t>
            </a:r>
          </a:p>
        </p:txBody>
      </p:sp>
      <p:sp>
        <p:nvSpPr>
          <p:cNvPr id="6" name="TextBox 5"/>
          <p:cNvSpPr txBox="1"/>
          <p:nvPr/>
        </p:nvSpPr>
        <p:spPr>
          <a:xfrm>
            <a:off x="4190593" y="3909539"/>
            <a:ext cx="4677974" cy="1754327"/>
          </a:xfrm>
          <a:prstGeom prst="rect">
            <a:avLst/>
          </a:prstGeom>
          <a:noFill/>
        </p:spPr>
        <p:txBody>
          <a:bodyPr wrap="square" rtlCol="0">
            <a:spAutoFit/>
          </a:bodyPr>
          <a:lstStyle/>
          <a:p>
            <a:r>
              <a:rPr lang="en-GB" sz="3600" dirty="0" smtClean="0">
                <a:latin typeface="Abadi MT Condensed Extra Bold"/>
                <a:cs typeface="Abadi MT Condensed Extra Bold"/>
              </a:rPr>
              <a:t>Birmingham: </a:t>
            </a:r>
            <a:r>
              <a:rPr lang="en-GB" sz="3600" dirty="0" err="1" smtClean="0">
                <a:latin typeface="Abadi MT Condensed Extra Bold"/>
                <a:cs typeface="Abadi MT Condensed Extra Bold"/>
              </a:rPr>
              <a:t>uni</a:t>
            </a:r>
            <a:r>
              <a:rPr lang="en-GB" sz="3600" dirty="0" smtClean="0">
                <a:latin typeface="Abadi MT Condensed Extra Bold"/>
                <a:cs typeface="Abadi MT Condensed Extra Bold"/>
              </a:rPr>
              <a:t> and teaching (12 years)</a:t>
            </a:r>
          </a:p>
          <a:p>
            <a:endParaRPr lang="en-GB" sz="3600" dirty="0" smtClean="0">
              <a:latin typeface="Abadi MT Condensed Extra Bold"/>
              <a:cs typeface="Abadi MT Condensed Extra Bold"/>
            </a:endParaRPr>
          </a:p>
        </p:txBody>
      </p:sp>
      <p:sp>
        <p:nvSpPr>
          <p:cNvPr id="7" name="TextBox 6"/>
          <p:cNvSpPr txBox="1"/>
          <p:nvPr/>
        </p:nvSpPr>
        <p:spPr>
          <a:xfrm>
            <a:off x="4565306" y="5391155"/>
            <a:ext cx="4801718" cy="1200329"/>
          </a:xfrm>
          <a:prstGeom prst="rect">
            <a:avLst/>
          </a:prstGeom>
          <a:noFill/>
        </p:spPr>
        <p:txBody>
          <a:bodyPr wrap="square" rtlCol="0">
            <a:spAutoFit/>
          </a:bodyPr>
          <a:lstStyle/>
          <a:p>
            <a:r>
              <a:rPr lang="en-GB" sz="3600" dirty="0" smtClean="0">
                <a:latin typeface="Abadi MT Condensed Extra Bold"/>
                <a:cs typeface="Abadi MT Condensed Extra Bold"/>
              </a:rPr>
              <a:t>London: PhD work</a:t>
            </a:r>
          </a:p>
          <a:p>
            <a:r>
              <a:rPr lang="en-GB" sz="3600" dirty="0" smtClean="0">
                <a:latin typeface="Abadi MT Condensed Extra Bold"/>
                <a:cs typeface="Abadi MT Condensed Extra Bold"/>
              </a:rPr>
              <a:t>(3 years)</a:t>
            </a:r>
          </a:p>
        </p:txBody>
      </p:sp>
      <p:pic>
        <p:nvPicPr>
          <p:cNvPr id="10" name="Picture 9" descr="sha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328830">
            <a:off x="2928774" y="2945098"/>
            <a:ext cx="969107" cy="837729"/>
          </a:xfrm>
          <a:prstGeom prst="rect">
            <a:avLst/>
          </a:prstGeom>
        </p:spPr>
      </p:pic>
      <p:pic>
        <p:nvPicPr>
          <p:cNvPr id="11" name="Picture 10" descr="sha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1690422">
            <a:off x="2747270" y="4308875"/>
            <a:ext cx="920998" cy="1044407"/>
          </a:xfrm>
          <a:prstGeom prst="rect">
            <a:avLst/>
          </a:prstGeom>
        </p:spPr>
      </p:pic>
      <p:pic>
        <p:nvPicPr>
          <p:cNvPr id="12" name="Picture 11" descr="sha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350401">
            <a:off x="3463745" y="5292438"/>
            <a:ext cx="973646" cy="850726"/>
          </a:xfrm>
          <a:prstGeom prst="rect">
            <a:avLst/>
          </a:prstGeom>
        </p:spPr>
      </p:pic>
    </p:spTree>
    <p:extLst>
      <p:ext uri="{BB962C8B-B14F-4D97-AF65-F5344CB8AC3E}">
        <p14:creationId xmlns:p14="http://schemas.microsoft.com/office/powerpoint/2010/main" val="195206041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6186308"/>
          </a:xfrm>
          <a:prstGeom prst="rect">
            <a:avLst/>
          </a:prstGeom>
          <a:noFill/>
        </p:spPr>
        <p:txBody>
          <a:bodyPr wrap="square" rtlCol="0">
            <a:spAutoFit/>
          </a:bodyPr>
          <a:lstStyle/>
          <a:p>
            <a:r>
              <a:rPr lang="en-GB" sz="3200" dirty="0" smtClean="0">
                <a:solidFill>
                  <a:schemeClr val="accent5">
                    <a:lumMod val="75000"/>
                  </a:schemeClr>
                </a:solidFill>
                <a:latin typeface="Abadi MT Condensed Extra Bold"/>
                <a:cs typeface="Abadi MT Condensed Extra Bold"/>
              </a:rPr>
              <a:t>A-levels</a:t>
            </a:r>
          </a:p>
          <a:p>
            <a:r>
              <a:rPr lang="en-GB" sz="2400" dirty="0" smtClean="0">
                <a:latin typeface="Abadi MT Condensed Extra Bold"/>
                <a:cs typeface="Abadi MT Condensed Extra Bold"/>
              </a:rPr>
              <a:t>Maths, </a:t>
            </a:r>
            <a:r>
              <a:rPr lang="en-GB" sz="2400" dirty="0" smtClean="0">
                <a:latin typeface="Abadi MT Condensed Extra Bold"/>
                <a:cs typeface="Abadi MT Condensed Extra Bold"/>
              </a:rPr>
              <a:t>Further </a:t>
            </a:r>
            <a:r>
              <a:rPr lang="en-GB" sz="2400" dirty="0">
                <a:latin typeface="Abadi MT Condensed Extra Bold"/>
                <a:cs typeface="Abadi MT Condensed Extra Bold"/>
              </a:rPr>
              <a:t>M</a:t>
            </a:r>
            <a:r>
              <a:rPr lang="en-GB" sz="2400" dirty="0" smtClean="0">
                <a:latin typeface="Abadi MT Condensed Extra Bold"/>
                <a:cs typeface="Abadi MT Condensed Extra Bold"/>
              </a:rPr>
              <a:t>aths</a:t>
            </a:r>
            <a:r>
              <a:rPr lang="en-GB" sz="2400" dirty="0" smtClean="0">
                <a:latin typeface="Abadi MT Condensed Extra Bold"/>
                <a:cs typeface="Abadi MT Condensed Extra Bold"/>
              </a:rPr>
              <a:t>, </a:t>
            </a:r>
            <a:r>
              <a:rPr lang="en-GB" sz="2400" dirty="0" smtClean="0">
                <a:latin typeface="Abadi MT Condensed Extra Bold"/>
                <a:cs typeface="Abadi MT Condensed Extra Bold"/>
              </a:rPr>
              <a:t>Physics</a:t>
            </a:r>
            <a:r>
              <a:rPr lang="en-GB" sz="2400" dirty="0" smtClean="0">
                <a:latin typeface="Abadi MT Condensed Extra Bold"/>
                <a:cs typeface="Abadi MT Condensed Extra Bold"/>
              </a:rPr>
              <a:t>, </a:t>
            </a:r>
            <a:r>
              <a:rPr lang="en-GB" sz="2400" dirty="0" smtClean="0">
                <a:latin typeface="Abadi MT Condensed Extra Bold"/>
                <a:cs typeface="Abadi MT Condensed Extra Bold"/>
              </a:rPr>
              <a:t>Philosophy</a:t>
            </a:r>
            <a:endParaRPr lang="en-GB" sz="2400" dirty="0" smtClean="0">
              <a:latin typeface="Abadi MT Condensed Extra Bold"/>
              <a:cs typeface="Abadi MT Condensed Extra Bold"/>
            </a:endParaRPr>
          </a:p>
          <a:p>
            <a:endParaRPr lang="en-GB" sz="3200" dirty="0">
              <a:latin typeface="Abadi MT Condensed Extra Bold"/>
              <a:cs typeface="Abadi MT Condensed Extra Bold"/>
            </a:endParaRPr>
          </a:p>
          <a:p>
            <a:r>
              <a:rPr lang="en-GB" sz="3200" dirty="0" smtClean="0">
                <a:solidFill>
                  <a:schemeClr val="accent5">
                    <a:lumMod val="75000"/>
                  </a:schemeClr>
                </a:solidFill>
                <a:latin typeface="Abadi MT Condensed Extra Bold"/>
                <a:cs typeface="Abadi MT Condensed Extra Bold"/>
              </a:rPr>
              <a:t>Undergraduate degree</a:t>
            </a:r>
          </a:p>
          <a:p>
            <a:r>
              <a:rPr lang="en-GB" sz="2400" dirty="0" err="1" smtClean="0">
                <a:latin typeface="Abadi MT Condensed Extra Bold"/>
                <a:cs typeface="Abadi MT Condensed Extra Bold"/>
              </a:rPr>
              <a:t>MSci</a:t>
            </a:r>
            <a:r>
              <a:rPr lang="en-GB" sz="2400" dirty="0" smtClean="0">
                <a:latin typeface="Abadi MT Condensed Extra Bold"/>
                <a:cs typeface="Abadi MT Condensed Extra Bold"/>
              </a:rPr>
              <a:t> </a:t>
            </a:r>
            <a:r>
              <a:rPr lang="en-GB" sz="2400" dirty="0" smtClean="0">
                <a:latin typeface="Abadi MT Condensed Extra Bold"/>
                <a:cs typeface="Abadi MT Condensed Extra Bold"/>
              </a:rPr>
              <a:t>Theoretical Physics / University of Birmingham</a:t>
            </a:r>
          </a:p>
          <a:p>
            <a:endParaRPr lang="en-GB" sz="3200" b="1" dirty="0">
              <a:latin typeface="Abadi MT Condensed Extra Bold"/>
              <a:cs typeface="Abadi MT Condensed Extra Bold"/>
            </a:endParaRPr>
          </a:p>
          <a:p>
            <a:r>
              <a:rPr lang="en-GB" sz="3200" b="1" dirty="0" smtClean="0">
                <a:solidFill>
                  <a:schemeClr val="accent5">
                    <a:lumMod val="75000"/>
                  </a:schemeClr>
                </a:solidFill>
                <a:latin typeface="Abadi MT Condensed Extra Bold"/>
                <a:cs typeface="Abadi MT Condensed Extra Bold"/>
              </a:rPr>
              <a:t>Teaching qualification</a:t>
            </a:r>
          </a:p>
          <a:p>
            <a:r>
              <a:rPr lang="en-GB" sz="2400" b="1" dirty="0" smtClean="0">
                <a:latin typeface="Abadi MT Condensed Extra Bold"/>
                <a:cs typeface="Abadi MT Condensed Extra Bold"/>
              </a:rPr>
              <a:t>Her Majesty’s Prison Birmingham / Birmingham City University</a:t>
            </a:r>
            <a:endParaRPr lang="en-GB" sz="2400" b="1" dirty="0" smtClean="0">
              <a:latin typeface="Abadi MT Condensed Extra Bold"/>
              <a:cs typeface="Abadi MT Condensed Extra Bold"/>
            </a:endParaRPr>
          </a:p>
          <a:p>
            <a:endParaRPr lang="en-GB" sz="2400" b="1" dirty="0">
              <a:latin typeface="Abadi MT Condensed Extra Bold"/>
              <a:cs typeface="Abadi MT Condensed Extra Bold"/>
            </a:endParaRPr>
          </a:p>
          <a:p>
            <a:r>
              <a:rPr lang="en-GB" sz="3200" b="1" dirty="0" smtClean="0">
                <a:solidFill>
                  <a:schemeClr val="accent5">
                    <a:lumMod val="75000"/>
                  </a:schemeClr>
                </a:solidFill>
                <a:latin typeface="Abadi MT Condensed Extra Bold"/>
                <a:cs typeface="Abadi MT Condensed Extra Bold"/>
              </a:rPr>
              <a:t>Teaching job</a:t>
            </a:r>
          </a:p>
          <a:p>
            <a:r>
              <a:rPr lang="en-GB" sz="2400" b="1" dirty="0" smtClean="0">
                <a:latin typeface="Abadi MT Condensed Extra Bold"/>
                <a:cs typeface="Abadi MT Condensed Extra Bold"/>
              </a:rPr>
              <a:t>Arden </a:t>
            </a:r>
            <a:r>
              <a:rPr lang="en-GB" sz="2400" b="1" dirty="0" smtClean="0">
                <a:latin typeface="Abadi MT Condensed Extra Bold"/>
                <a:cs typeface="Abadi MT Condensed Extra Bold"/>
              </a:rPr>
              <a:t>Primary </a:t>
            </a:r>
            <a:r>
              <a:rPr lang="en-GB" sz="2400" b="1" dirty="0">
                <a:latin typeface="Abadi MT Condensed Extra Bold"/>
                <a:cs typeface="Abadi MT Condensed Extra Bold"/>
              </a:rPr>
              <a:t>S</a:t>
            </a:r>
            <a:r>
              <a:rPr lang="en-GB" sz="2400" b="1" dirty="0" smtClean="0">
                <a:latin typeface="Abadi MT Condensed Extra Bold"/>
                <a:cs typeface="Abadi MT Condensed Extra Bold"/>
              </a:rPr>
              <a:t>chool</a:t>
            </a:r>
            <a:endParaRPr lang="en-GB" sz="2400" b="1" dirty="0" smtClean="0">
              <a:latin typeface="Abadi MT Condensed Extra Bold"/>
              <a:cs typeface="Abadi MT Condensed Extra Bold"/>
            </a:endParaRPr>
          </a:p>
          <a:p>
            <a:endParaRPr lang="en-GB" sz="2400" b="1" dirty="0">
              <a:latin typeface="Abadi MT Condensed Extra Bold"/>
              <a:cs typeface="Abadi MT Condensed Extra Bold"/>
            </a:endParaRPr>
          </a:p>
          <a:p>
            <a:r>
              <a:rPr lang="en-GB" sz="3200" b="1" dirty="0" smtClean="0">
                <a:solidFill>
                  <a:schemeClr val="accent5">
                    <a:lumMod val="75000"/>
                  </a:schemeClr>
                </a:solidFill>
                <a:latin typeface="Abadi MT Condensed Extra Bold"/>
                <a:cs typeface="Abadi MT Condensed Extra Bold"/>
              </a:rPr>
              <a:t>PhD student</a:t>
            </a:r>
          </a:p>
          <a:p>
            <a:r>
              <a:rPr lang="en-GB" sz="2400" b="1" dirty="0" smtClean="0">
                <a:latin typeface="Abadi MT Condensed Extra Bold"/>
                <a:cs typeface="Abadi MT Condensed Extra Bold"/>
              </a:rPr>
              <a:t>Computational </a:t>
            </a:r>
            <a:r>
              <a:rPr lang="en-GB" sz="2400" b="1" dirty="0" smtClean="0">
                <a:latin typeface="Abadi MT Condensed Extra Bold"/>
                <a:cs typeface="Abadi MT Condensed Extra Bold"/>
              </a:rPr>
              <a:t>Materials </a:t>
            </a:r>
            <a:r>
              <a:rPr lang="en-GB" sz="2400" b="1" dirty="0">
                <a:latin typeface="Abadi MT Condensed Extra Bold"/>
                <a:cs typeface="Abadi MT Condensed Extra Bold"/>
              </a:rPr>
              <a:t>S</a:t>
            </a:r>
            <a:r>
              <a:rPr lang="en-GB" sz="2400" b="1" dirty="0" smtClean="0">
                <a:latin typeface="Abadi MT Condensed Extra Bold"/>
                <a:cs typeface="Abadi MT Condensed Extra Bold"/>
              </a:rPr>
              <a:t>cience </a:t>
            </a:r>
            <a:r>
              <a:rPr lang="en-GB" sz="2400" b="1" dirty="0" smtClean="0">
                <a:latin typeface="Abadi MT Condensed Extra Bold"/>
                <a:cs typeface="Abadi MT Condensed Extra Bold"/>
              </a:rPr>
              <a:t>/ Imperial College London</a:t>
            </a:r>
          </a:p>
        </p:txBody>
      </p:sp>
    </p:spTree>
    <p:extLst>
      <p:ext uri="{BB962C8B-B14F-4D97-AF65-F5344CB8AC3E}">
        <p14:creationId xmlns:p14="http://schemas.microsoft.com/office/powerpoint/2010/main" val="280562666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descr="Luib, Skye 1992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95815" y="0"/>
            <a:ext cx="4206854" cy="6858000"/>
          </a:xfrm>
          <a:prstGeom prst="rect">
            <a:avLst/>
          </a:prstGeom>
        </p:spPr>
      </p:pic>
      <p:sp>
        <p:nvSpPr>
          <p:cNvPr id="12" name="TextBox 11"/>
          <p:cNvSpPr txBox="1"/>
          <p:nvPr/>
        </p:nvSpPr>
        <p:spPr>
          <a:xfrm>
            <a:off x="1426855" y="1800245"/>
            <a:ext cx="4677974" cy="646331"/>
          </a:xfrm>
          <a:prstGeom prst="rect">
            <a:avLst/>
          </a:prstGeom>
          <a:noFill/>
        </p:spPr>
        <p:txBody>
          <a:bodyPr wrap="square" rtlCol="0">
            <a:spAutoFit/>
          </a:bodyPr>
          <a:lstStyle/>
          <a:p>
            <a:r>
              <a:rPr lang="en-GB" sz="3600" dirty="0" smtClean="0">
                <a:latin typeface="Abadi MT Condensed Extra Bold"/>
                <a:cs typeface="Abadi MT Condensed Extra Bold"/>
              </a:rPr>
              <a:t>Me</a:t>
            </a:r>
          </a:p>
        </p:txBody>
      </p:sp>
      <p:sp>
        <p:nvSpPr>
          <p:cNvPr id="13" name="TextBox 12"/>
          <p:cNvSpPr txBox="1"/>
          <p:nvPr/>
        </p:nvSpPr>
        <p:spPr>
          <a:xfrm>
            <a:off x="6704341" y="2583839"/>
            <a:ext cx="4677974" cy="646331"/>
          </a:xfrm>
          <a:prstGeom prst="rect">
            <a:avLst/>
          </a:prstGeom>
          <a:noFill/>
        </p:spPr>
        <p:txBody>
          <a:bodyPr wrap="square" rtlCol="0">
            <a:spAutoFit/>
          </a:bodyPr>
          <a:lstStyle/>
          <a:p>
            <a:r>
              <a:rPr lang="en-GB" sz="3600" dirty="0" smtClean="0">
                <a:latin typeface="Abadi MT Condensed Extra Bold"/>
                <a:cs typeface="Abadi MT Condensed Extra Bold"/>
              </a:rPr>
              <a:t>Ruby</a:t>
            </a:r>
          </a:p>
        </p:txBody>
      </p:sp>
      <p:sp>
        <p:nvSpPr>
          <p:cNvPr id="14" name="TextBox 13"/>
          <p:cNvSpPr txBox="1"/>
          <p:nvPr/>
        </p:nvSpPr>
        <p:spPr>
          <a:xfrm>
            <a:off x="6583993" y="73836"/>
            <a:ext cx="4677974" cy="954107"/>
          </a:xfrm>
          <a:prstGeom prst="rect">
            <a:avLst/>
          </a:prstGeom>
          <a:noFill/>
        </p:spPr>
        <p:txBody>
          <a:bodyPr wrap="square" rtlCol="0">
            <a:spAutoFit/>
          </a:bodyPr>
          <a:lstStyle/>
          <a:p>
            <a:r>
              <a:rPr lang="en-GB" sz="2800" dirty="0" smtClean="0">
                <a:latin typeface="Abadi MT Condensed Extra Bold"/>
                <a:cs typeface="Abadi MT Condensed Extra Bold"/>
              </a:rPr>
              <a:t>Mum</a:t>
            </a:r>
          </a:p>
          <a:p>
            <a:r>
              <a:rPr lang="en-GB" sz="2800" dirty="0" smtClean="0">
                <a:latin typeface="Abadi MT Condensed Extra Bold"/>
                <a:cs typeface="Abadi MT Condensed Extra Bold"/>
              </a:rPr>
              <a:t>(welfare rights)</a:t>
            </a:r>
          </a:p>
        </p:txBody>
      </p:sp>
      <p:sp>
        <p:nvSpPr>
          <p:cNvPr id="16" name="TextBox 15"/>
          <p:cNvSpPr txBox="1"/>
          <p:nvPr/>
        </p:nvSpPr>
        <p:spPr>
          <a:xfrm>
            <a:off x="437334" y="5538813"/>
            <a:ext cx="5763381" cy="1138773"/>
          </a:xfrm>
          <a:prstGeom prst="rect">
            <a:avLst/>
          </a:prstGeom>
          <a:noFill/>
        </p:spPr>
        <p:txBody>
          <a:bodyPr wrap="square" rtlCol="0">
            <a:spAutoFit/>
          </a:bodyPr>
          <a:lstStyle/>
          <a:p>
            <a:r>
              <a:rPr lang="en-GB" sz="3600" dirty="0" smtClean="0">
                <a:latin typeface="Abadi MT Condensed Extra Bold"/>
                <a:cs typeface="Abadi MT Condensed Extra Bold"/>
              </a:rPr>
              <a:t>+ Dad </a:t>
            </a:r>
          </a:p>
          <a:p>
            <a:r>
              <a:rPr lang="en-GB" sz="3200" dirty="0" smtClean="0">
                <a:latin typeface="Abadi MT Condensed Extra Bold"/>
                <a:cs typeface="Abadi MT Condensed Extra Bold"/>
              </a:rPr>
              <a:t>(nurse)</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8479" y="3429000"/>
            <a:ext cx="1148725" cy="2094087"/>
          </a:xfrm>
          <a:prstGeom prst="rect">
            <a:avLst/>
          </a:prstGeom>
        </p:spPr>
      </p:pic>
    </p:spTree>
    <p:extLst>
      <p:ext uri="{BB962C8B-B14F-4D97-AF65-F5344CB8AC3E}">
        <p14:creationId xmlns:p14="http://schemas.microsoft.com/office/powerpoint/2010/main" val="385129786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rot="19508953">
            <a:off x="980623" y="1990289"/>
            <a:ext cx="1808593" cy="2809465"/>
          </a:xfrm>
          <a:prstGeom prst="rect">
            <a:avLst/>
          </a:prstGeom>
        </p:spPr>
      </p:pic>
      <p:pic>
        <p:nvPicPr>
          <p:cNvPr id="5" name="Picture 4"/>
          <p:cNvPicPr>
            <a:picLocks noChangeAspect="1"/>
          </p:cNvPicPr>
          <p:nvPr/>
        </p:nvPicPr>
        <p:blipFill>
          <a:blip r:embed="rId4"/>
          <a:stretch>
            <a:fillRect/>
          </a:stretch>
        </p:blipFill>
        <p:spPr>
          <a:xfrm rot="478523">
            <a:off x="4659858" y="1567315"/>
            <a:ext cx="2109587" cy="3106425"/>
          </a:xfrm>
          <a:prstGeom prst="rect">
            <a:avLst/>
          </a:prstGeom>
        </p:spPr>
      </p:pic>
      <p:sp>
        <p:nvSpPr>
          <p:cNvPr id="9" name="TextBox 8"/>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Why did I choose physics?</a:t>
            </a:r>
          </a:p>
        </p:txBody>
      </p:sp>
      <p:sp>
        <p:nvSpPr>
          <p:cNvPr id="10" name="TextBox 9"/>
          <p:cNvSpPr txBox="1"/>
          <p:nvPr/>
        </p:nvSpPr>
        <p:spPr>
          <a:xfrm>
            <a:off x="2072354" y="1402319"/>
            <a:ext cx="4677974" cy="646331"/>
          </a:xfrm>
          <a:prstGeom prst="rect">
            <a:avLst/>
          </a:prstGeom>
          <a:noFill/>
        </p:spPr>
        <p:txBody>
          <a:bodyPr wrap="square" rtlCol="0">
            <a:spAutoFit/>
          </a:bodyPr>
          <a:lstStyle/>
          <a:p>
            <a:r>
              <a:rPr lang="en-GB" sz="3600" dirty="0" smtClean="0">
                <a:latin typeface="Abadi MT Condensed Extra Bold"/>
                <a:cs typeface="Abadi MT Condensed Extra Bold"/>
              </a:rPr>
              <a:t>~Age 13</a:t>
            </a:r>
          </a:p>
        </p:txBody>
      </p:sp>
      <p:sp>
        <p:nvSpPr>
          <p:cNvPr id="11" name="TextBox 10"/>
          <p:cNvSpPr txBox="1"/>
          <p:nvPr/>
        </p:nvSpPr>
        <p:spPr>
          <a:xfrm>
            <a:off x="7107644" y="1435988"/>
            <a:ext cx="4677974" cy="646331"/>
          </a:xfrm>
          <a:prstGeom prst="rect">
            <a:avLst/>
          </a:prstGeom>
          <a:noFill/>
        </p:spPr>
        <p:txBody>
          <a:bodyPr wrap="square" rtlCol="0">
            <a:spAutoFit/>
          </a:bodyPr>
          <a:lstStyle/>
          <a:p>
            <a:r>
              <a:rPr lang="en-GB" sz="3600" dirty="0" smtClean="0">
                <a:latin typeface="Abadi MT Condensed Extra Bold"/>
                <a:cs typeface="Abadi MT Condensed Extra Bold"/>
              </a:rPr>
              <a:t>~Age 16</a:t>
            </a:r>
          </a:p>
        </p:txBody>
      </p:sp>
      <p:sp>
        <p:nvSpPr>
          <p:cNvPr id="8" name="TextBox 7"/>
          <p:cNvSpPr txBox="1"/>
          <p:nvPr/>
        </p:nvSpPr>
        <p:spPr>
          <a:xfrm>
            <a:off x="1248372" y="5628302"/>
            <a:ext cx="6282415" cy="646331"/>
          </a:xfrm>
          <a:prstGeom prst="rect">
            <a:avLst/>
          </a:prstGeom>
          <a:noFill/>
        </p:spPr>
        <p:txBody>
          <a:bodyPr wrap="square" rtlCol="0">
            <a:spAutoFit/>
          </a:bodyPr>
          <a:lstStyle/>
          <a:p>
            <a:r>
              <a:rPr lang="en-GB" sz="3600" dirty="0" smtClean="0">
                <a:latin typeface="Abadi MT Condensed Extra Bold"/>
                <a:cs typeface="Abadi MT Condensed Extra Bold"/>
              </a:rPr>
              <a:t>+ </a:t>
            </a:r>
            <a:r>
              <a:rPr lang="en-GB" sz="3600" dirty="0" smtClean="0">
                <a:latin typeface="Abadi MT Condensed Extra Bold"/>
                <a:cs typeface="Abadi MT Condensed Extra Bold"/>
              </a:rPr>
              <a:t>I always enjoyed studying</a:t>
            </a:r>
            <a:endParaRPr lang="en-GB" sz="3600" dirty="0" smtClean="0">
              <a:latin typeface="Abadi MT Condensed Extra Bold"/>
              <a:cs typeface="Abadi MT Condensed Extra Bold"/>
            </a:endParaRPr>
          </a:p>
        </p:txBody>
      </p:sp>
      <p:pic>
        <p:nvPicPr>
          <p:cNvPr id="4" name="Picture 3"/>
          <p:cNvPicPr>
            <a:picLocks noChangeAspect="1"/>
          </p:cNvPicPr>
          <p:nvPr/>
        </p:nvPicPr>
        <p:blipFill>
          <a:blip r:embed="rId5"/>
          <a:stretch>
            <a:fillRect/>
          </a:stretch>
        </p:blipFill>
        <p:spPr>
          <a:xfrm>
            <a:off x="6573980" y="5536222"/>
            <a:ext cx="956807" cy="956807"/>
          </a:xfrm>
          <a:prstGeom prst="rect">
            <a:avLst/>
          </a:prstGeom>
        </p:spPr>
      </p:pic>
    </p:spTree>
    <p:extLst>
      <p:ext uri="{BB962C8B-B14F-4D97-AF65-F5344CB8AC3E}">
        <p14:creationId xmlns:p14="http://schemas.microsoft.com/office/powerpoint/2010/main" val="38558783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2202" y="73836"/>
            <a:ext cx="8171195" cy="646331"/>
          </a:xfrm>
          <a:prstGeom prst="rect">
            <a:avLst/>
          </a:prstGeom>
          <a:noFill/>
        </p:spPr>
        <p:txBody>
          <a:bodyPr wrap="square" rtlCol="0">
            <a:spAutoFit/>
          </a:bodyPr>
          <a:lstStyle/>
          <a:p>
            <a:r>
              <a:rPr lang="en-GB" sz="3600" dirty="0" err="1" smtClean="0">
                <a:latin typeface="Abadi MT Condensed Extra Bold"/>
                <a:cs typeface="Abadi MT Condensed Extra Bold"/>
              </a:rPr>
              <a:t>MSci</a:t>
            </a:r>
            <a:r>
              <a:rPr lang="en-GB" sz="3600" dirty="0" smtClean="0">
                <a:latin typeface="Abadi MT Condensed Extra Bold"/>
                <a:cs typeface="Abadi MT Condensed Extra Bold"/>
              </a:rPr>
              <a:t> Theoretical Physics</a:t>
            </a:r>
          </a:p>
        </p:txBody>
      </p:sp>
      <p:pic>
        <p:nvPicPr>
          <p:cNvPr id="2" name="Picture 1"/>
          <p:cNvPicPr>
            <a:picLocks noChangeAspect="1"/>
          </p:cNvPicPr>
          <p:nvPr/>
        </p:nvPicPr>
        <p:blipFill rotWithShape="1">
          <a:blip r:embed="rId3"/>
          <a:srcRect l="8534" r="12533"/>
          <a:stretch/>
        </p:blipFill>
        <p:spPr>
          <a:xfrm>
            <a:off x="5093053" y="3483278"/>
            <a:ext cx="3007360" cy="2133600"/>
          </a:xfrm>
          <a:prstGeom prst="rect">
            <a:avLst/>
          </a:prstGeom>
        </p:spPr>
      </p:pic>
      <p:pic>
        <p:nvPicPr>
          <p:cNvPr id="12" name="Picture 11" descr="Fermi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00" y="1082995"/>
            <a:ext cx="2992120" cy="2828757"/>
          </a:xfrm>
          <a:prstGeom prst="rect">
            <a:avLst/>
          </a:prstGeom>
        </p:spPr>
      </p:pic>
      <p:sp>
        <p:nvSpPr>
          <p:cNvPr id="15" name="TextBox 14"/>
          <p:cNvSpPr txBox="1"/>
          <p:nvPr/>
        </p:nvSpPr>
        <p:spPr>
          <a:xfrm>
            <a:off x="5319466" y="1080285"/>
            <a:ext cx="2554534" cy="461665"/>
          </a:xfrm>
          <a:prstGeom prst="rect">
            <a:avLst/>
          </a:prstGeom>
          <a:noFill/>
        </p:spPr>
        <p:txBody>
          <a:bodyPr wrap="square" rtlCol="0">
            <a:spAutoFit/>
          </a:bodyPr>
          <a:lstStyle/>
          <a:p>
            <a:r>
              <a:rPr lang="en-GB" sz="2400" dirty="0" smtClean="0">
                <a:latin typeface="Abadi MT Condensed Extra Bold"/>
                <a:cs typeface="Abadi MT Condensed Extra Bold"/>
              </a:rPr>
              <a:t>quantum mechanics</a:t>
            </a:r>
          </a:p>
        </p:txBody>
      </p:sp>
      <p:pic>
        <p:nvPicPr>
          <p:cNvPr id="16" name="Picture 15"/>
          <p:cNvPicPr>
            <a:picLocks noChangeAspect="1"/>
          </p:cNvPicPr>
          <p:nvPr/>
        </p:nvPicPr>
        <p:blipFill>
          <a:blip r:embed="rId5"/>
          <a:stretch>
            <a:fillRect/>
          </a:stretch>
        </p:blipFill>
        <p:spPr>
          <a:xfrm>
            <a:off x="5806440" y="1541950"/>
            <a:ext cx="1891771" cy="1651000"/>
          </a:xfrm>
          <a:prstGeom prst="rect">
            <a:avLst/>
          </a:prstGeom>
        </p:spPr>
      </p:pic>
      <p:sp>
        <p:nvSpPr>
          <p:cNvPr id="17" name="TextBox 16"/>
          <p:cNvSpPr txBox="1"/>
          <p:nvPr/>
        </p:nvSpPr>
        <p:spPr>
          <a:xfrm>
            <a:off x="309880" y="3911752"/>
            <a:ext cx="3815080" cy="1200328"/>
          </a:xfrm>
          <a:prstGeom prst="rect">
            <a:avLst/>
          </a:prstGeom>
          <a:noFill/>
        </p:spPr>
        <p:txBody>
          <a:bodyPr wrap="square" rtlCol="0">
            <a:spAutoFit/>
          </a:bodyPr>
          <a:lstStyle/>
          <a:p>
            <a:pPr algn="ctr"/>
            <a:r>
              <a:rPr lang="en-GB" sz="2400" dirty="0" smtClean="0">
                <a:latin typeface="Abadi MT Condensed Extra Bold"/>
                <a:cs typeface="Abadi MT Condensed Extra Bold"/>
              </a:rPr>
              <a:t>research project:</a:t>
            </a:r>
          </a:p>
          <a:p>
            <a:pPr algn="ctr"/>
            <a:r>
              <a:rPr lang="en-GB" sz="2400" dirty="0" smtClean="0">
                <a:latin typeface="Abadi MT Condensed Extra Bold"/>
                <a:cs typeface="Abadi MT Condensed Extra Bold"/>
              </a:rPr>
              <a:t>modelling electrons in a </a:t>
            </a:r>
          </a:p>
          <a:p>
            <a:pPr algn="ctr"/>
            <a:r>
              <a:rPr lang="en-GB" sz="2400" dirty="0" smtClean="0">
                <a:latin typeface="Abadi MT Condensed Extra Bold"/>
                <a:cs typeface="Abadi MT Condensed Extra Bold"/>
              </a:rPr>
              <a:t>quasi-2D metal</a:t>
            </a:r>
          </a:p>
        </p:txBody>
      </p:sp>
      <p:sp>
        <p:nvSpPr>
          <p:cNvPr id="18" name="TextBox 17"/>
          <p:cNvSpPr txBox="1"/>
          <p:nvPr/>
        </p:nvSpPr>
        <p:spPr>
          <a:xfrm>
            <a:off x="4844463" y="5657671"/>
            <a:ext cx="3468934" cy="1200329"/>
          </a:xfrm>
          <a:prstGeom prst="rect">
            <a:avLst/>
          </a:prstGeom>
          <a:noFill/>
        </p:spPr>
        <p:txBody>
          <a:bodyPr wrap="square" rtlCol="0">
            <a:spAutoFit/>
          </a:bodyPr>
          <a:lstStyle/>
          <a:p>
            <a:pPr algn="ctr"/>
            <a:r>
              <a:rPr lang="en-GB" sz="2400" dirty="0">
                <a:latin typeface="Abadi MT Condensed Extra Bold"/>
                <a:cs typeface="Abadi MT Condensed Extra Bold"/>
              </a:rPr>
              <a:t>s</a:t>
            </a:r>
            <a:r>
              <a:rPr lang="en-GB" sz="2400" dirty="0" smtClean="0">
                <a:latin typeface="Abadi MT Condensed Extra Bold"/>
                <a:cs typeface="Abadi MT Condensed Extra Bold"/>
              </a:rPr>
              <a:t>ummer project:</a:t>
            </a:r>
          </a:p>
          <a:p>
            <a:pPr algn="ctr"/>
            <a:r>
              <a:rPr lang="en-GB" sz="2400" dirty="0" smtClean="0">
                <a:latin typeface="Abadi MT Condensed Extra Bold"/>
                <a:cs typeface="Abadi MT Condensed Extra Bold"/>
              </a:rPr>
              <a:t> </a:t>
            </a:r>
            <a:r>
              <a:rPr lang="en-GB" sz="2400" dirty="0" smtClean="0">
                <a:latin typeface="Abadi MT Condensed Extra Bold"/>
                <a:cs typeface="Abadi MT Condensed Extra Bold"/>
              </a:rPr>
              <a:t>analysing gravitational </a:t>
            </a:r>
            <a:r>
              <a:rPr lang="en-GB" sz="2400" dirty="0" smtClean="0">
                <a:latin typeface="Abadi MT Condensed Extra Bold"/>
                <a:cs typeface="Abadi MT Condensed Extra Bold"/>
              </a:rPr>
              <a:t>wave data</a:t>
            </a:r>
          </a:p>
        </p:txBody>
      </p:sp>
    </p:spTree>
    <p:extLst>
      <p:ext uri="{BB962C8B-B14F-4D97-AF65-F5344CB8AC3E}">
        <p14:creationId xmlns:p14="http://schemas.microsoft.com/office/powerpoint/2010/main" val="13198525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2202" y="73836"/>
            <a:ext cx="9133878" cy="4524316"/>
          </a:xfrm>
          <a:prstGeom prst="rect">
            <a:avLst/>
          </a:prstGeom>
          <a:noFill/>
        </p:spPr>
        <p:txBody>
          <a:bodyPr wrap="square" rtlCol="0">
            <a:spAutoFit/>
          </a:bodyPr>
          <a:lstStyle/>
          <a:p>
            <a:r>
              <a:rPr lang="en-GB" sz="3600" dirty="0" smtClean="0">
                <a:latin typeface="Abadi MT Condensed Extra Bold"/>
                <a:cs typeface="Abadi MT Condensed Extra Bold"/>
              </a:rPr>
              <a:t>Why did I leave physics?</a:t>
            </a:r>
          </a:p>
          <a:p>
            <a:endParaRPr lang="en-GB" sz="3600" dirty="0">
              <a:latin typeface="Abadi MT Condensed Extra Bold"/>
              <a:cs typeface="Abadi MT Condensed Extra Bold"/>
            </a:endParaRPr>
          </a:p>
          <a:p>
            <a:endParaRPr lang="en-GB" sz="3600" dirty="0" smtClean="0">
              <a:latin typeface="Abadi MT Condensed Extra Bold"/>
              <a:cs typeface="Abadi MT Condensed Extra Bold"/>
            </a:endParaRPr>
          </a:p>
          <a:p>
            <a:pPr marL="742950" indent="-742950">
              <a:buAutoNum type="arabicPeriod"/>
            </a:pPr>
            <a:r>
              <a:rPr lang="en-GB" sz="3600" dirty="0" smtClean="0">
                <a:latin typeface="Abadi MT Condensed Extra Bold"/>
                <a:cs typeface="Abadi MT Condensed Extra Bold"/>
              </a:rPr>
              <a:t>I couldn’t find a physics question that I cared about enough</a:t>
            </a:r>
          </a:p>
          <a:p>
            <a:endParaRPr lang="en-GB" sz="3600" dirty="0" smtClean="0">
              <a:latin typeface="Abadi MT Condensed Extra Bold"/>
              <a:cs typeface="Abadi MT Condensed Extra Bold"/>
            </a:endParaRPr>
          </a:p>
          <a:p>
            <a:pPr marL="742950" indent="-742950">
              <a:buAutoNum type="arabicPeriod"/>
            </a:pPr>
            <a:endParaRPr lang="en-GB" sz="3600" dirty="0">
              <a:latin typeface="Abadi MT Condensed Extra Bold"/>
              <a:cs typeface="Abadi MT Condensed Extra Bold"/>
            </a:endParaRPr>
          </a:p>
          <a:p>
            <a:pPr marL="742950" indent="-742950">
              <a:buAutoNum type="arabicPeriod"/>
            </a:pPr>
            <a:r>
              <a:rPr lang="en-GB" sz="3600" dirty="0" smtClean="0">
                <a:latin typeface="Abadi MT Condensed Extra Bold"/>
                <a:cs typeface="Abadi MT Condensed Extra Bold"/>
              </a:rPr>
              <a:t>I didn’t think I was good enough</a:t>
            </a:r>
            <a:r>
              <a:rPr lang="mr-IN" sz="3600" dirty="0" smtClean="0">
                <a:latin typeface="Abadi MT Condensed Extra Bold"/>
                <a:cs typeface="Abadi MT Condensed Extra Bold"/>
              </a:rPr>
              <a:t>…</a:t>
            </a:r>
            <a:endParaRPr lang="en-GB" sz="3600" dirty="0" smtClean="0">
              <a:latin typeface="Abadi MT Condensed Extra Bold"/>
              <a:cs typeface="Abadi MT Condensed Extra Bold"/>
            </a:endParaRPr>
          </a:p>
        </p:txBody>
      </p:sp>
    </p:spTree>
    <p:extLst>
      <p:ext uri="{BB962C8B-B14F-4D97-AF65-F5344CB8AC3E}">
        <p14:creationId xmlns:p14="http://schemas.microsoft.com/office/powerpoint/2010/main" val="331610385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393</TotalTime>
  <Words>1877</Words>
  <Application>Microsoft Macintosh PowerPoint</Application>
  <PresentationFormat>On-screen Show (4:3)</PresentationFormat>
  <Paragraphs>225</Paragraphs>
  <Slides>22</Slides>
  <Notes>22</Notes>
  <HiddenSlides>2</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Abadi MT Condensed Extra Bold</vt:lpstr>
      <vt:lpstr>Abadi MT Condensed Light</vt:lpstr>
      <vt:lpstr>Calibri</vt:lpstr>
      <vt:lpstr>Mangal</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lw827</dc:creator>
  <cp:lastModifiedBy>Whalley, Lucy</cp:lastModifiedBy>
  <cp:revision>44</cp:revision>
  <dcterms:created xsi:type="dcterms:W3CDTF">2019-04-24T12:59:16Z</dcterms:created>
  <dcterms:modified xsi:type="dcterms:W3CDTF">2019-04-25T19:54:49Z</dcterms:modified>
</cp:coreProperties>
</file>